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50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1A3CD-12B4-3244-B1C2-3345D3CF1605}" type="datetimeFigureOut">
              <a:rPr lang="de-DE" smtClean="0"/>
              <a:t>04.06.24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EDFE9-6952-A343-A3E7-63B7CC1115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51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AA07-C9A5-9062-E3B7-246CDE81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49864-C356-AC1B-05A7-8203BEB8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6DD7-67C6-ED40-B162-D8581A12A361}" type="datetime1">
              <a:rPr lang="de-AT" smtClean="0"/>
              <a:t>04.06.24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420C-4941-51DD-D289-0696A6A2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A85A7-A72B-5686-10AE-6063A68A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8000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689EC5-5DFD-BF63-163C-520FE374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519B5-205F-A8AC-38A1-0E87AC0F2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A9158B-DC0F-496B-2B97-2C98F087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85DC-6437-6F45-9152-AF526FE281AC}" type="datetime1">
              <a:rPr lang="de-AT" smtClean="0"/>
              <a:t>04.06.24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DC0C42-7BE7-D6C7-AA4A-94E414B3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5B24E3-9716-9AE4-8CD2-B1E97BA6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45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55F86C-629E-195E-1502-2CD53E1C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5326-2BF6-3646-A0F7-323B91C99A85}" type="datetime1">
              <a:rPr lang="de-AT" smtClean="0"/>
              <a:t>04.06.24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765D29-2710-115F-8240-79D93CD3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803052-2DAE-DB40-7F54-A5080F07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6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3F60EB-2AA1-C40B-0183-51AA3222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0D4E3-41CD-1611-3408-267219766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B0301-65AE-3E4C-1D6C-F903C9B8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12DB62-0AAA-6B4C-9AF8-7CFEF8D10BF6}" type="datetime1">
              <a:rPr lang="de-AT" smtClean="0"/>
              <a:t>04.06.24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112A-F550-3610-9480-E0025DE9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617E0-3FB4-902A-7E15-7DE423FE0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9AD4E-70E5-4B02-811D-77C70A12FE43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7972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895AD6-DC31-AE81-EB66-9CC449B8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/>
              <a:t>Reconstruction and estimation of Phylogenetic tree</a:t>
            </a:r>
            <a:endParaRPr lang="en-AT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728A6-45EF-448C-596C-C34D7048A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460478-29C4-1075-E9A8-7AD50BD1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0013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B0BD66-3D05-A7D5-66D1-7A2D9869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26577-1853-8D1A-043C-99F5E1A2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82" y="792092"/>
            <a:ext cx="4108232" cy="5899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BF1BC-0286-EE6B-7EAB-668565C2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379" y="792092"/>
            <a:ext cx="3720507" cy="5695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2C921A-7A59-FAF7-29AD-B265E483B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5" y="818755"/>
            <a:ext cx="3761567" cy="57538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689C1-165F-EFA4-ADFE-199527EE02C1}"/>
              </a:ext>
            </a:extLst>
          </p:cNvPr>
          <p:cNvSpPr txBox="1"/>
          <p:nvPr/>
        </p:nvSpPr>
        <p:spPr>
          <a:xfrm>
            <a:off x="1338943" y="100139"/>
            <a:ext cx="911134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badi" panose="020B0604020104020204" pitchFamily="34" charset="0"/>
              </a:rPr>
              <a:t>Plotting (log)likelihood estimated trees for different models</a:t>
            </a:r>
            <a:endParaRPr lang="en-AT" sz="2800" b="1" dirty="0">
              <a:latin typeface="Abadi" panose="020B0604020104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5C1856F-DA76-C2A3-39FB-D285101C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6987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71E0A9-13EB-B095-44B2-3781AB10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6C74-6337-2B1F-7AB4-C65D4B1B06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0C63C1-24A7-7F80-FF6D-FAB90DDF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583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6303E-592A-7866-3516-5A0D1687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725"/>
            <a:ext cx="10515600" cy="1325563"/>
          </a:xfrm>
        </p:spPr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</a:t>
            </a:r>
            <a:r>
              <a:rPr lang="de-DE" dirty="0" err="1"/>
              <a:t>RStudio</a:t>
            </a:r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FE74D4C-52B5-125D-EE91-2620355248AD}"/>
              </a:ext>
            </a:extLst>
          </p:cNvPr>
          <p:cNvSpPr txBox="1">
            <a:spLocks/>
          </p:cNvSpPr>
          <p:nvPr/>
        </p:nvSpPr>
        <p:spPr>
          <a:xfrm>
            <a:off x="838200" y="2894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Shorten</a:t>
            </a:r>
            <a:r>
              <a:rPr lang="de-DE" sz="2800" dirty="0"/>
              <a:t> </a:t>
            </a:r>
            <a:r>
              <a:rPr lang="de-DE" sz="2800" dirty="0" err="1"/>
              <a:t>sequence</a:t>
            </a:r>
            <a:r>
              <a:rPr lang="de-DE" sz="2800" dirty="0"/>
              <a:t> </a:t>
            </a:r>
            <a:r>
              <a:rPr lang="de-DE" sz="2800" dirty="0" err="1"/>
              <a:t>names</a:t>
            </a:r>
            <a:r>
              <a:rPr lang="de-DE" sz="2800" dirty="0"/>
              <a:t>, </a:t>
            </a:r>
            <a:r>
              <a:rPr lang="de-DE" sz="2800" dirty="0" err="1"/>
              <a:t>plot</a:t>
            </a:r>
            <a:r>
              <a:rPr lang="de-DE" sz="2800" dirty="0"/>
              <a:t> </a:t>
            </a:r>
            <a:r>
              <a:rPr lang="de-DE" sz="2800" dirty="0" err="1"/>
              <a:t>trees</a:t>
            </a:r>
            <a:r>
              <a:rPr lang="de-DE" sz="2800" dirty="0"/>
              <a:t>, </a:t>
            </a:r>
            <a:r>
              <a:rPr lang="de-DE" sz="2800" dirty="0" err="1"/>
              <a:t>modify</a:t>
            </a:r>
            <a:r>
              <a:rPr lang="de-DE" sz="2800" dirty="0"/>
              <a:t> and </a:t>
            </a:r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them</a:t>
            </a:r>
            <a:endParaRPr lang="de-DE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C049EE-CC2D-5DBE-F8D6-85135861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156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85411-B119-A1D3-D9DA-5BE0F8D5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phangorn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in </a:t>
            </a:r>
            <a:r>
              <a:rPr lang="de-DE" dirty="0" err="1"/>
              <a:t>RStudio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E961B-94B6-8AFD-8F31-4E8A17FF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26" y="1690688"/>
            <a:ext cx="10515600" cy="217102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install.packages</a:t>
            </a:r>
            <a:r>
              <a:rPr lang="de-DE" dirty="0"/>
              <a:t>("</a:t>
            </a:r>
            <a:r>
              <a:rPr lang="de-DE" dirty="0" err="1"/>
              <a:t>remotes</a:t>
            </a:r>
            <a:r>
              <a:rPr lang="de-DE" dirty="0"/>
              <a:t>")</a:t>
            </a:r>
          </a:p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install.packages</a:t>
            </a:r>
            <a:r>
              <a:rPr lang="de-DE" dirty="0"/>
              <a:t>('</a:t>
            </a:r>
            <a:r>
              <a:rPr lang="de-DE" dirty="0" err="1"/>
              <a:t>phangorn</a:t>
            </a:r>
            <a:r>
              <a:rPr lang="de-DE" dirty="0"/>
              <a:t>', </a:t>
            </a:r>
            <a:r>
              <a:rPr lang="de-DE" dirty="0" err="1"/>
              <a:t>repos</a:t>
            </a:r>
            <a:r>
              <a:rPr lang="de-DE" dirty="0"/>
              <a:t> = c('https://</a:t>
            </a:r>
            <a:r>
              <a:rPr lang="de-DE" dirty="0" err="1"/>
              <a:t>klausvigo.r-universe.dev</a:t>
            </a:r>
            <a:r>
              <a:rPr lang="de-DE" dirty="0"/>
              <a:t>', 'https://</a:t>
            </a:r>
            <a:r>
              <a:rPr lang="de-DE" dirty="0" err="1"/>
              <a:t>cloud.r-project.org</a:t>
            </a:r>
            <a:r>
              <a:rPr lang="de-DE" dirty="0"/>
              <a:t>‘))</a:t>
            </a:r>
          </a:p>
          <a:p>
            <a:pPr marL="0" indent="0">
              <a:buNone/>
            </a:pPr>
            <a:r>
              <a:rPr lang="de-DE" b="1" dirty="0"/>
              <a:t>&gt; </a:t>
            </a:r>
            <a:r>
              <a:rPr lang="de-DE" b="1" dirty="0" err="1"/>
              <a:t>library</a:t>
            </a:r>
            <a:r>
              <a:rPr lang="de-DE" b="1" dirty="0"/>
              <a:t>(</a:t>
            </a:r>
            <a:r>
              <a:rPr lang="de-DE" b="1" dirty="0" err="1"/>
              <a:t>phangorn</a:t>
            </a:r>
            <a:r>
              <a:rPr lang="de-DE" b="1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12BB20-52DC-2734-3B6B-A1D9543F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49" y="4329665"/>
            <a:ext cx="7396788" cy="118213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F1A2A4-282B-9ED9-1255-E453E384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39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8AAEB-7525-127F-ED50-93464BD2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</a:t>
            </a:r>
            <a:r>
              <a:rPr lang="de-DE" dirty="0" err="1"/>
              <a:t>Shorten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E8860-979F-241D-180C-9F57FB1DD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83" y="1467416"/>
            <a:ext cx="5662387" cy="917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read.csv</a:t>
            </a:r>
            <a:r>
              <a:rPr lang="de-DE" sz="2400" dirty="0"/>
              <a:t>("</a:t>
            </a:r>
            <a:r>
              <a:rPr lang="de-DE" sz="2400" dirty="0" err="1"/>
              <a:t>iqtree</a:t>
            </a:r>
            <a:r>
              <a:rPr lang="de-DE" sz="2400" dirty="0"/>
              <a:t>/</a:t>
            </a:r>
            <a:r>
              <a:rPr lang="de-DE" sz="2400" dirty="0" err="1"/>
              <a:t>aaSpeciesNames.csv</a:t>
            </a:r>
            <a:r>
              <a:rPr lang="de-DE" sz="2400" dirty="0"/>
              <a:t>")</a:t>
            </a:r>
            <a:endParaRPr lang="de-DE" dirty="0"/>
          </a:p>
          <a:p>
            <a:pPr>
              <a:buFont typeface="Wingdings" pitchFamily="2" charset="2"/>
              <a:buChar char="Ø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8A7E0-98EC-8546-048F-49C21E5B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1" y="1913390"/>
            <a:ext cx="2458010" cy="44722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B9FC27-FBA2-90D2-84AC-9D1AFBAB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89" y="4859818"/>
            <a:ext cx="3731988" cy="1424185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2CC9F4A-1248-13D7-43A7-07EE3F026F2E}"/>
              </a:ext>
            </a:extLst>
          </p:cNvPr>
          <p:cNvSpPr txBox="1">
            <a:spLocks/>
          </p:cNvSpPr>
          <p:nvPr/>
        </p:nvSpPr>
        <p:spPr>
          <a:xfrm>
            <a:off x="4655489" y="3492796"/>
            <a:ext cx="7670800" cy="917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info</a:t>
            </a:r>
            <a:r>
              <a:rPr lang="de-DE" sz="2400" dirty="0"/>
              <a:t> &lt;- </a:t>
            </a:r>
            <a:r>
              <a:rPr lang="de-DE" sz="2400" dirty="0" err="1"/>
              <a:t>read.csv</a:t>
            </a:r>
            <a:r>
              <a:rPr lang="de-DE" sz="2400" dirty="0"/>
              <a:t>("</a:t>
            </a:r>
            <a:r>
              <a:rPr lang="de-DE" sz="2400" dirty="0" err="1"/>
              <a:t>iqtree</a:t>
            </a:r>
            <a:r>
              <a:rPr lang="de-DE" sz="2400" dirty="0"/>
              <a:t>/</a:t>
            </a:r>
            <a:r>
              <a:rPr lang="de-DE" sz="2400" dirty="0" err="1"/>
              <a:t>aaSpeciesNames.csv</a:t>
            </a:r>
            <a:r>
              <a:rPr lang="de-DE" sz="2400" dirty="0"/>
              <a:t>")</a:t>
            </a:r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aa</a:t>
            </a:r>
            <a:r>
              <a:rPr lang="de-DE" sz="2400" dirty="0"/>
              <a:t> &lt;- </a:t>
            </a:r>
            <a:r>
              <a:rPr lang="de-DE" sz="2400" dirty="0" err="1"/>
              <a:t>read.phyDat</a:t>
            </a:r>
            <a:r>
              <a:rPr lang="de-DE" sz="2400" dirty="0"/>
              <a:t>("</a:t>
            </a:r>
            <a:r>
              <a:rPr lang="de-DE" sz="2400" dirty="0" err="1"/>
              <a:t>iqtree</a:t>
            </a:r>
            <a:r>
              <a:rPr lang="de-DE" sz="2400" dirty="0"/>
              <a:t>/</a:t>
            </a:r>
            <a:r>
              <a:rPr lang="de-DE" sz="2400" dirty="0" err="1"/>
              <a:t>MAFFT_aa_LPMO.FASTA</a:t>
            </a:r>
            <a:r>
              <a:rPr lang="de-DE" sz="2400" dirty="0"/>
              <a:t>", </a:t>
            </a:r>
            <a:r>
              <a:rPr lang="de-DE" sz="2400" dirty="0" err="1"/>
              <a:t>format</a:t>
            </a:r>
            <a:r>
              <a:rPr lang="de-DE" sz="2400" dirty="0"/>
              <a:t>="</a:t>
            </a:r>
            <a:r>
              <a:rPr lang="de-DE" sz="2400" dirty="0" err="1"/>
              <a:t>fasta</a:t>
            </a:r>
            <a:r>
              <a:rPr lang="de-DE" sz="2400" dirty="0"/>
              <a:t>", type="AA")</a:t>
            </a:r>
          </a:p>
          <a:p>
            <a:pPr>
              <a:buFont typeface="Wingdings" pitchFamily="2" charset="2"/>
              <a:buChar char="Ø"/>
            </a:pPr>
            <a:endParaRPr lang="de-DE" sz="2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B2A1A53-4474-72DB-9E4A-1A5D02F2F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037" y="2758238"/>
            <a:ext cx="6801339" cy="480609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AE8252C-ABEF-5611-AABE-DCA4813CB45B}"/>
              </a:ext>
            </a:extLst>
          </p:cNvPr>
          <p:cNvSpPr txBox="1">
            <a:spLocks/>
          </p:cNvSpPr>
          <p:nvPr/>
        </p:nvSpPr>
        <p:spPr>
          <a:xfrm>
            <a:off x="4655488" y="2004683"/>
            <a:ext cx="6801339" cy="917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read.phyDat</a:t>
            </a:r>
            <a:r>
              <a:rPr lang="de-DE" sz="2400" dirty="0"/>
              <a:t>("</a:t>
            </a:r>
            <a:r>
              <a:rPr lang="de-DE" sz="2400" dirty="0" err="1"/>
              <a:t>iqtree</a:t>
            </a:r>
            <a:r>
              <a:rPr lang="de-DE" sz="2400" dirty="0"/>
              <a:t>/</a:t>
            </a:r>
            <a:r>
              <a:rPr lang="de-DE" sz="2400" dirty="0" err="1"/>
              <a:t>MAFFT_aa_LPMO.FASTA</a:t>
            </a:r>
            <a:r>
              <a:rPr lang="de-DE" sz="2400" dirty="0"/>
              <a:t>", </a:t>
            </a:r>
            <a:r>
              <a:rPr lang="de-DE" sz="2400" dirty="0" err="1"/>
              <a:t>format</a:t>
            </a:r>
            <a:r>
              <a:rPr lang="de-DE" sz="2400" dirty="0"/>
              <a:t>="</a:t>
            </a:r>
            <a:r>
              <a:rPr lang="de-DE" sz="2400" dirty="0" err="1"/>
              <a:t>fasta</a:t>
            </a:r>
            <a:r>
              <a:rPr lang="de-DE" sz="2400" dirty="0"/>
              <a:t>", type="AA")</a:t>
            </a:r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D7F077-0C9E-2819-9A6A-5CDA06CFDA3C}"/>
              </a:ext>
            </a:extLst>
          </p:cNvPr>
          <p:cNvSpPr txBox="1">
            <a:spLocks/>
          </p:cNvSpPr>
          <p:nvPr/>
        </p:nvSpPr>
        <p:spPr>
          <a:xfrm>
            <a:off x="8808389" y="4674471"/>
            <a:ext cx="2189811" cy="40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head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DE" sz="2400" dirty="0" err="1"/>
              <a:t>info</a:t>
            </a:r>
            <a:r>
              <a:rPr lang="de-DE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Ø"/>
            </a:pPr>
            <a:endParaRPr lang="de-DE" sz="2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264B91-E6A4-CB76-F819-D06CDC803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50" y="5073731"/>
            <a:ext cx="2189811" cy="117912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E169B9-3431-D40C-01BB-5FD19F9A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70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0ECB3-571A-ADB1-0AA0-134777F3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Alignment – Long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20D1C8-4623-9F80-8C0B-261FE99AB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411" y="3873500"/>
            <a:ext cx="4737100" cy="1562100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!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shorten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016140-7965-0890-D9D3-02A0FA91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2285"/>
            <a:ext cx="5988050" cy="3603244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56AD2FD-0994-1C84-69F1-7F891915984E}"/>
              </a:ext>
            </a:extLst>
          </p:cNvPr>
          <p:cNvSpPr txBox="1">
            <a:spLocks/>
          </p:cNvSpPr>
          <p:nvPr/>
        </p:nvSpPr>
        <p:spPr>
          <a:xfrm>
            <a:off x="838200" y="1810055"/>
            <a:ext cx="5771211" cy="410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&gt; </a:t>
            </a:r>
            <a:r>
              <a:rPr lang="de-AT" sz="2400" dirty="0">
                <a:effectLst/>
              </a:rPr>
              <a:t>par(</a:t>
            </a:r>
            <a:r>
              <a:rPr lang="de-AT" sz="2400" dirty="0" err="1">
                <a:effectLst/>
              </a:rPr>
              <a:t>mar</a:t>
            </a:r>
            <a:r>
              <a:rPr lang="de-AT" sz="2400" dirty="0">
                <a:effectLst/>
              </a:rPr>
              <a:t> = c(4,6,4,4))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AT" sz="2400" dirty="0" err="1">
                <a:effectLst/>
              </a:rPr>
              <a:t>image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aa</a:t>
            </a:r>
            <a:r>
              <a:rPr lang="de-AT" sz="2400" dirty="0">
                <a:effectLst/>
              </a:rPr>
              <a:t>, </a:t>
            </a:r>
            <a:r>
              <a:rPr lang="de-AT" sz="2400" dirty="0" err="1">
                <a:effectLst/>
              </a:rPr>
              <a:t>scheme</a:t>
            </a:r>
            <a:r>
              <a:rPr lang="de-AT" sz="2400" dirty="0">
                <a:effectLst/>
              </a:rPr>
              <a:t>="</a:t>
            </a:r>
            <a:r>
              <a:rPr lang="de-AT" sz="2400" dirty="0" err="1">
                <a:effectLst/>
              </a:rPr>
              <a:t>Clustal</a:t>
            </a:r>
            <a:r>
              <a:rPr lang="de-AT" sz="2400" dirty="0">
                <a:effectLst/>
              </a:rPr>
              <a:t>", </a:t>
            </a:r>
            <a:r>
              <a:rPr lang="de-AT" sz="2400" dirty="0" err="1">
                <a:effectLst/>
              </a:rPr>
              <a:t>cex</a:t>
            </a:r>
            <a:r>
              <a:rPr lang="de-AT" sz="2400" dirty="0">
                <a:effectLst/>
              </a:rPr>
              <a:t>=.5)</a:t>
            </a:r>
            <a:endParaRPr lang="de-DE" sz="24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CE0A08-9901-16F5-0FE5-41197809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76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D1F10-14CD-0925-9B68-BBE923F7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</a:t>
            </a:r>
            <a:r>
              <a:rPr lang="de-DE" dirty="0" err="1"/>
              <a:t>Shorten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3FE911-38DD-2A16-E771-557DDC579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1690"/>
            <a:ext cx="5029200" cy="51739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aa_names</a:t>
            </a:r>
            <a:r>
              <a:rPr lang="de-DE" dirty="0"/>
              <a:t> &lt;- </a:t>
            </a:r>
            <a:r>
              <a:rPr lang="de-DE" dirty="0" err="1"/>
              <a:t>names</a:t>
            </a:r>
            <a:r>
              <a:rPr lang="de-DE" dirty="0"/>
              <a:t>(</a:t>
            </a:r>
            <a:r>
              <a:rPr lang="de-DE" dirty="0" err="1"/>
              <a:t>aa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5D56F0-B2E6-B9D3-5FEA-407E8FF0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71" y="1613765"/>
            <a:ext cx="6201229" cy="1020817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64789D5-DC0E-5522-414E-998C97FC676D}"/>
              </a:ext>
            </a:extLst>
          </p:cNvPr>
          <p:cNvSpPr txBox="1">
            <a:spLocks/>
          </p:cNvSpPr>
          <p:nvPr/>
        </p:nvSpPr>
        <p:spPr>
          <a:xfrm>
            <a:off x="838200" y="1884098"/>
            <a:ext cx="2180771" cy="4665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&gt; </a:t>
            </a:r>
            <a:r>
              <a:rPr lang="de-DE" dirty="0" err="1"/>
              <a:t>names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de-DE" dirty="0" err="1"/>
              <a:t>aa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AB979F-454B-217C-E225-ECD2CE1F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2913338"/>
            <a:ext cx="4171950" cy="12424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576143A-8C05-BA3B-1F49-AB19521CFAFD}"/>
              </a:ext>
            </a:extLst>
          </p:cNvPr>
          <p:cNvSpPr txBox="1"/>
          <p:nvPr/>
        </p:nvSpPr>
        <p:spPr>
          <a:xfrm>
            <a:off x="7581900" y="4691462"/>
            <a:ext cx="4432300" cy="147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AT" dirty="0"/>
              <a:t>„</a:t>
            </a:r>
            <a:r>
              <a:rPr lang="de-AT" dirty="0" err="1"/>
              <a:t>grep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, </a:t>
            </a:r>
            <a:r>
              <a:rPr lang="de-AT" dirty="0" err="1"/>
              <a:t>grepl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, </a:t>
            </a:r>
            <a:r>
              <a:rPr lang="de-AT" dirty="0" err="1"/>
              <a:t>regexpr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, </a:t>
            </a:r>
            <a:r>
              <a:rPr lang="de-AT" dirty="0" err="1"/>
              <a:t>gregexpr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, </a:t>
            </a:r>
            <a:r>
              <a:rPr lang="de-AT" dirty="0" err="1"/>
              <a:t>regexec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 and </a:t>
            </a:r>
            <a:r>
              <a:rPr lang="de-AT" dirty="0" err="1"/>
              <a:t>gregexec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 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search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for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matches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to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argument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 </a:t>
            </a:r>
            <a:r>
              <a:rPr lang="de-AT" dirty="0" err="1"/>
              <a:t>pattern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 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within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each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element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of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a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character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vector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: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they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differ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in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the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format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of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and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amount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of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detail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in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the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 </a:t>
            </a:r>
            <a:r>
              <a:rPr lang="de-AT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results</a:t>
            </a:r>
            <a:r>
              <a:rPr lang="de-AT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F Pro Text"/>
              </a:rPr>
              <a:t>“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0A365-FA2F-2399-3046-97261962B076}"/>
              </a:ext>
            </a:extLst>
          </p:cNvPr>
          <p:cNvSpPr txBox="1"/>
          <p:nvPr/>
        </p:nvSpPr>
        <p:spPr>
          <a:xfrm>
            <a:off x="898525" y="4484829"/>
            <a:ext cx="6489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&gt; </a:t>
            </a:r>
            <a:r>
              <a:rPr lang="de-DE" sz="2400" dirty="0" err="1"/>
              <a:t>grep</a:t>
            </a:r>
            <a:r>
              <a:rPr lang="de-DE" sz="2400" dirty="0"/>
              <a:t>(</a:t>
            </a:r>
            <a:r>
              <a:rPr lang="de-DE" sz="2400" dirty="0" err="1"/>
              <a:t>info$AccessionNumber</a:t>
            </a:r>
            <a:r>
              <a:rPr lang="de-DE" sz="2400" dirty="0"/>
              <a:t>[1], </a:t>
            </a:r>
            <a:r>
              <a:rPr lang="de-DE" sz="2400" dirty="0" err="1"/>
              <a:t>aa_names</a:t>
            </a:r>
            <a:r>
              <a:rPr lang="de-DE" sz="2400" dirty="0"/>
              <a:t>)</a:t>
            </a:r>
          </a:p>
          <a:p>
            <a:r>
              <a:rPr lang="de-DE" sz="2400" dirty="0"/>
              <a:t>&gt; </a:t>
            </a:r>
            <a:r>
              <a:rPr lang="de-DE" sz="2400" dirty="0" err="1"/>
              <a:t>grep</a:t>
            </a:r>
            <a:r>
              <a:rPr lang="de-DE" sz="2400" dirty="0"/>
              <a:t>(</a:t>
            </a:r>
            <a:r>
              <a:rPr lang="de-DE" sz="2400" dirty="0" err="1"/>
              <a:t>info$AccessionNumber</a:t>
            </a:r>
            <a:r>
              <a:rPr lang="de-DE" sz="2400" dirty="0"/>
              <a:t>[2], </a:t>
            </a:r>
            <a:r>
              <a:rPr lang="de-DE" sz="2400" dirty="0" err="1"/>
              <a:t>aa_names</a:t>
            </a:r>
            <a:r>
              <a:rPr lang="de-DE" sz="2400" dirty="0"/>
              <a:t>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7DB0F5-C6F9-1A75-A4A3-3AA60BA9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63" y="5404726"/>
            <a:ext cx="3911600" cy="9144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3B682-CBE2-F913-4CA4-4AC48566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22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0ED97-0C43-68AB-E98C-8138081A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</a:t>
            </a:r>
            <a:r>
              <a:rPr lang="de-DE" dirty="0" err="1"/>
              <a:t>Shorten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3F0103-1DE4-EC85-10F9-021DF0FD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84325"/>
            <a:ext cx="45593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&gt; </a:t>
            </a:r>
            <a:r>
              <a:rPr lang="de-DE" sz="2000" dirty="0" err="1"/>
              <a:t>for</a:t>
            </a:r>
            <a:r>
              <a:rPr lang="de-DE" sz="2000" dirty="0"/>
              <a:t>(i in </a:t>
            </a:r>
            <a:r>
              <a:rPr lang="de-DE" sz="2000" dirty="0" err="1"/>
              <a:t>info$AccessionNumber</a:t>
            </a:r>
            <a:r>
              <a:rPr lang="de-DE" sz="2000" dirty="0"/>
              <a:t>) </a:t>
            </a:r>
            <a:r>
              <a:rPr lang="de-DE" sz="2000" dirty="0" err="1"/>
              <a:t>print</a:t>
            </a:r>
            <a:r>
              <a:rPr lang="de-DE" sz="2000" dirty="0"/>
              <a:t>(i) 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&gt; </a:t>
            </a:r>
            <a:r>
              <a:rPr lang="de-DE" sz="2000" dirty="0" err="1"/>
              <a:t>for</a:t>
            </a:r>
            <a:r>
              <a:rPr lang="de-DE" sz="2000" dirty="0"/>
              <a:t>(i in </a:t>
            </a:r>
            <a:r>
              <a:rPr lang="de-DE" sz="2000" dirty="0" err="1"/>
              <a:t>info$AccessionNumber</a:t>
            </a:r>
            <a:r>
              <a:rPr lang="de-DE" sz="2000" dirty="0"/>
              <a:t>) {</a:t>
            </a:r>
          </a:p>
          <a:p>
            <a:pPr marL="457200" lvl="1" indent="0">
              <a:buNone/>
            </a:pPr>
            <a:r>
              <a:rPr lang="de-DE" sz="2000" dirty="0" err="1"/>
              <a:t>pos</a:t>
            </a:r>
            <a:r>
              <a:rPr lang="de-DE" sz="2000" dirty="0"/>
              <a:t> &lt;- </a:t>
            </a:r>
            <a:r>
              <a:rPr lang="de-DE" sz="2000" dirty="0" err="1"/>
              <a:t>grep</a:t>
            </a:r>
            <a:r>
              <a:rPr lang="de-DE" sz="2000" dirty="0"/>
              <a:t>(i, </a:t>
            </a:r>
            <a:r>
              <a:rPr lang="de-DE" sz="2000" dirty="0" err="1"/>
              <a:t>aa_names</a:t>
            </a:r>
            <a:r>
              <a:rPr lang="de-DE" sz="2000" dirty="0"/>
              <a:t>)</a:t>
            </a:r>
          </a:p>
          <a:p>
            <a:pPr marL="457200" lvl="1" indent="0">
              <a:buNone/>
            </a:pPr>
            <a:r>
              <a:rPr lang="de-DE" sz="2000" dirty="0" err="1"/>
              <a:t>print</a:t>
            </a:r>
            <a:r>
              <a:rPr lang="de-DE" sz="2000" dirty="0"/>
              <a:t>(</a:t>
            </a:r>
            <a:r>
              <a:rPr lang="de-DE" sz="2000" dirty="0" err="1"/>
              <a:t>pos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r>
              <a:rPr lang="de-DE" sz="2000" dirty="0"/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921087-2109-5348-4B52-6ACE368BA806}"/>
              </a:ext>
            </a:extLst>
          </p:cNvPr>
          <p:cNvSpPr/>
          <p:nvPr/>
        </p:nvSpPr>
        <p:spPr>
          <a:xfrm rot="16200000">
            <a:off x="-1544638" y="3592512"/>
            <a:ext cx="4486275" cy="469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-loop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599904-F5ED-384E-02B8-D9598B6C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24" y="2000425"/>
            <a:ext cx="2669201" cy="11872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74D8148-7FD5-58EE-B662-C7B1A318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4455114"/>
            <a:ext cx="501650" cy="16154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C0AD559-CE94-0E9A-6D9D-37A9A7CFBBD4}"/>
              </a:ext>
            </a:extLst>
          </p:cNvPr>
          <p:cNvSpPr txBox="1"/>
          <p:nvPr/>
        </p:nvSpPr>
        <p:spPr>
          <a:xfrm>
            <a:off x="6362701" y="1584325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dirty="0"/>
              <a:t>&gt; </a:t>
            </a:r>
            <a:r>
              <a:rPr lang="de-DE" sz="2000" dirty="0" err="1"/>
              <a:t>for</a:t>
            </a:r>
            <a:r>
              <a:rPr lang="de-DE" sz="2000" dirty="0"/>
              <a:t>(i in </a:t>
            </a:r>
            <a:r>
              <a:rPr lang="de-DE" sz="2000" dirty="0" err="1"/>
              <a:t>info$AccessionNumber</a:t>
            </a:r>
            <a:r>
              <a:rPr lang="de-DE" sz="2000" dirty="0"/>
              <a:t>) {</a:t>
            </a:r>
          </a:p>
          <a:p>
            <a:pPr marL="457200" lvl="1" indent="0">
              <a:buNone/>
            </a:pPr>
            <a:r>
              <a:rPr lang="de-DE" sz="2000" dirty="0" err="1"/>
              <a:t>pos</a:t>
            </a:r>
            <a:r>
              <a:rPr lang="de-DE" sz="2000" dirty="0"/>
              <a:t> &lt;- </a:t>
            </a:r>
            <a:r>
              <a:rPr lang="de-DE" sz="2000" dirty="0" err="1"/>
              <a:t>grep</a:t>
            </a:r>
            <a:r>
              <a:rPr lang="de-DE" sz="2000" dirty="0"/>
              <a:t>(i, </a:t>
            </a:r>
            <a:r>
              <a:rPr lang="de-DE" sz="2000" dirty="0" err="1"/>
              <a:t>aa_names</a:t>
            </a:r>
            <a:r>
              <a:rPr lang="de-DE" sz="2000" dirty="0"/>
              <a:t>)</a:t>
            </a:r>
          </a:p>
          <a:p>
            <a:pPr marL="457200" lvl="1" indent="0">
              <a:buNone/>
            </a:pPr>
            <a:r>
              <a:rPr lang="de-DE" sz="2000" dirty="0" err="1"/>
              <a:t>aa_names</a:t>
            </a:r>
            <a:r>
              <a:rPr lang="de-DE" sz="2000" dirty="0"/>
              <a:t>[</a:t>
            </a:r>
            <a:r>
              <a:rPr lang="de-DE" sz="2000" dirty="0" err="1"/>
              <a:t>pos</a:t>
            </a:r>
            <a:r>
              <a:rPr lang="de-DE" sz="2000" dirty="0"/>
              <a:t>] &lt;- i</a:t>
            </a:r>
          </a:p>
          <a:p>
            <a:pPr marL="0" indent="0">
              <a:buNone/>
            </a:pPr>
            <a:r>
              <a:rPr lang="de-DE" sz="2000" dirty="0"/>
              <a:t>}</a:t>
            </a:r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/>
              <a:t>&gt; </a:t>
            </a:r>
            <a:r>
              <a:rPr lang="de-DE" sz="2000" dirty="0" err="1"/>
              <a:t>names</a:t>
            </a:r>
            <a:r>
              <a:rPr lang="de-DE" sz="2000" dirty="0"/>
              <a:t>(</a:t>
            </a:r>
            <a:r>
              <a:rPr lang="de-DE" sz="2000" dirty="0" err="1"/>
              <a:t>aa</a:t>
            </a:r>
            <a:r>
              <a:rPr lang="de-DE" sz="2000" dirty="0"/>
              <a:t>) &lt;- </a:t>
            </a:r>
            <a:r>
              <a:rPr lang="de-DE" sz="2000" dirty="0" err="1"/>
              <a:t>aa_names</a:t>
            </a:r>
            <a:endParaRPr lang="de-DE" sz="2000" dirty="0"/>
          </a:p>
          <a:p>
            <a:r>
              <a:rPr lang="de-DE" sz="2000" dirty="0"/>
              <a:t>&gt; </a:t>
            </a:r>
            <a:r>
              <a:rPr lang="de-DE" sz="2000" dirty="0" err="1"/>
              <a:t>names</a:t>
            </a:r>
            <a:r>
              <a:rPr lang="de-DE" sz="2000" dirty="0"/>
              <a:t>(</a:t>
            </a:r>
            <a:r>
              <a:rPr lang="de-DE" sz="2000" dirty="0" err="1"/>
              <a:t>aa</a:t>
            </a:r>
            <a:r>
              <a:rPr lang="de-DE" sz="2000" dirty="0"/>
              <a:t>)</a:t>
            </a:r>
          </a:p>
          <a:p>
            <a:pPr marL="342900" indent="-342900">
              <a:buFont typeface="Wingdings" pitchFamily="2" charset="2"/>
              <a:buChar char="Ø"/>
            </a:pPr>
            <a:endParaRPr lang="de-DE" sz="2000" dirty="0"/>
          </a:p>
          <a:p>
            <a:r>
              <a:rPr lang="de-DE" sz="2000" dirty="0"/>
              <a:t>&gt; </a:t>
            </a:r>
            <a:r>
              <a:rPr lang="de-DE" sz="2000" dirty="0" err="1"/>
              <a:t>write.phyDat</a:t>
            </a:r>
            <a:r>
              <a:rPr lang="de-DE" sz="2000" dirty="0"/>
              <a:t>(</a:t>
            </a:r>
            <a:r>
              <a:rPr lang="de-DE" sz="2000" dirty="0" err="1"/>
              <a:t>aa</a:t>
            </a:r>
            <a:r>
              <a:rPr lang="de-DE" sz="2000" dirty="0"/>
              <a:t>, "</a:t>
            </a:r>
            <a:r>
              <a:rPr lang="de-DE" sz="2000" dirty="0" err="1"/>
              <a:t>LPMO_AA_MAFFT.fasta</a:t>
            </a:r>
            <a:r>
              <a:rPr lang="de-DE" sz="2000" dirty="0"/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BCC6A83-0213-BB38-BFDD-746E9DCCA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1" y="4455114"/>
            <a:ext cx="3714750" cy="1992514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D09AF7B-0697-70EA-D740-B7DD759EDE40}"/>
              </a:ext>
            </a:extLst>
          </p:cNvPr>
          <p:cNvSpPr/>
          <p:nvPr/>
        </p:nvSpPr>
        <p:spPr>
          <a:xfrm rot="16200000">
            <a:off x="5130800" y="5083071"/>
            <a:ext cx="1651000" cy="736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Creates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file</a:t>
            </a:r>
            <a:r>
              <a:rPr lang="de-DE" sz="2400" dirty="0">
                <a:solidFill>
                  <a:schemeClr val="bg1"/>
                </a:solidFill>
              </a:rPr>
              <a:t> in </a:t>
            </a:r>
            <a:r>
              <a:rPr lang="de-DE" sz="2400" dirty="0" err="1">
                <a:solidFill>
                  <a:schemeClr val="bg1"/>
                </a:solidFill>
              </a:rPr>
              <a:t>wd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B52BF3-00C0-796D-1D81-71492937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75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74E86-ED43-BAFB-F406-BFB25733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Alignment – </a:t>
            </a:r>
            <a:r>
              <a:rPr lang="de-DE" dirty="0" err="1"/>
              <a:t>Shortened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CD4DF-685A-684D-96EC-185745790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325"/>
            <a:ext cx="10515600" cy="5619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image</a:t>
            </a:r>
            <a:r>
              <a:rPr lang="de-DE" dirty="0"/>
              <a:t>(</a:t>
            </a:r>
            <a:r>
              <a:rPr lang="de-DE" dirty="0" err="1"/>
              <a:t>aa</a:t>
            </a:r>
            <a:r>
              <a:rPr lang="de-DE" dirty="0"/>
              <a:t>, </a:t>
            </a:r>
            <a:r>
              <a:rPr lang="de-DE" dirty="0" err="1"/>
              <a:t>scheme</a:t>
            </a:r>
            <a:r>
              <a:rPr lang="de-DE" dirty="0">
                <a:solidFill>
                  <a:srgbClr val="00B050"/>
                </a:solidFill>
              </a:rPr>
              <a:t>="</a:t>
            </a:r>
            <a:r>
              <a:rPr lang="de-DE" dirty="0" err="1">
                <a:solidFill>
                  <a:srgbClr val="00B050"/>
                </a:solidFill>
              </a:rPr>
              <a:t>Clustal</a:t>
            </a:r>
            <a:r>
              <a:rPr lang="de-DE" dirty="0">
                <a:solidFill>
                  <a:srgbClr val="00B050"/>
                </a:solidFill>
              </a:rPr>
              <a:t>"</a:t>
            </a:r>
            <a:r>
              <a:rPr lang="de-DE" dirty="0"/>
              <a:t>, </a:t>
            </a:r>
            <a:r>
              <a:rPr lang="de-DE" dirty="0" err="1"/>
              <a:t>cex</a:t>
            </a:r>
            <a:r>
              <a:rPr lang="de-DE" dirty="0"/>
              <a:t>=</a:t>
            </a:r>
            <a:r>
              <a:rPr lang="de-DE" dirty="0">
                <a:solidFill>
                  <a:srgbClr val="0070C0"/>
                </a:solidFill>
              </a:rPr>
              <a:t>.5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C42286-A684-5FC9-5BAA-7656A8B4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294"/>
            <a:ext cx="5930900" cy="422910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3B66C6-C398-693C-9005-D8B973E2EA31}"/>
              </a:ext>
            </a:extLst>
          </p:cNvPr>
          <p:cNvSpPr txBox="1">
            <a:spLocks/>
          </p:cNvSpPr>
          <p:nvPr/>
        </p:nvSpPr>
        <p:spPr>
          <a:xfrm>
            <a:off x="7422211" y="3454400"/>
            <a:ext cx="4083989" cy="156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Accession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FA1821-2194-B0A8-16FD-42DCAE6C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73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6E4FA-4FFA-1DD5-B971-55E0E891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Generate and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#1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82488-85BB-5461-8A8D-D67411BB4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Maximum </a:t>
            </a:r>
            <a:r>
              <a:rPr lang="de-DE" dirty="0" err="1"/>
              <a:t>Likelihood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(</a:t>
            </a:r>
            <a:r>
              <a:rPr lang="de-DE" dirty="0" err="1"/>
              <a:t>phangorn</a:t>
            </a:r>
            <a:r>
              <a:rPr lang="de-DE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F12ACA-4866-B28F-65C1-CA82320C5D42}"/>
              </a:ext>
            </a:extLst>
          </p:cNvPr>
          <p:cNvSpPr txBox="1"/>
          <p:nvPr/>
        </p:nvSpPr>
        <p:spPr>
          <a:xfrm>
            <a:off x="1143000" y="2271236"/>
            <a:ext cx="40767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&gt; </a:t>
            </a:r>
            <a:r>
              <a:rPr lang="de-DE" sz="2000" dirty="0" err="1"/>
              <a:t>mt</a:t>
            </a:r>
            <a:r>
              <a:rPr lang="de-DE" sz="2000" dirty="0"/>
              <a:t> &lt;- </a:t>
            </a:r>
            <a:r>
              <a:rPr lang="de-DE" sz="2000" dirty="0" err="1"/>
              <a:t>modelTest</a:t>
            </a:r>
            <a:r>
              <a:rPr lang="de-DE" sz="2000" dirty="0"/>
              <a:t>(</a:t>
            </a:r>
            <a:r>
              <a:rPr lang="de-DE" sz="2000" dirty="0" err="1"/>
              <a:t>aa</a:t>
            </a:r>
            <a:r>
              <a:rPr lang="de-DE" sz="2000" dirty="0"/>
              <a:t>)</a:t>
            </a:r>
          </a:p>
          <a:p>
            <a:r>
              <a:rPr lang="de-DE" sz="2000" dirty="0"/>
              <a:t>&gt; </a:t>
            </a:r>
            <a:r>
              <a:rPr lang="de-DE" sz="2000" dirty="0" err="1"/>
              <a:t>mt</a:t>
            </a:r>
            <a:endParaRPr lang="de-DE" sz="2000" dirty="0"/>
          </a:p>
          <a:p>
            <a:r>
              <a:rPr lang="de-DE" sz="2000" dirty="0"/>
              <a:t>&gt; fit &lt;- </a:t>
            </a:r>
            <a:r>
              <a:rPr lang="de-DE" sz="2000" dirty="0" err="1"/>
              <a:t>pml_bb</a:t>
            </a:r>
            <a:r>
              <a:rPr lang="de-DE" sz="2000" dirty="0"/>
              <a:t>(</a:t>
            </a:r>
            <a:r>
              <a:rPr lang="de-DE" sz="2000" dirty="0" err="1"/>
              <a:t>mt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r>
              <a:rPr lang="de-DE" sz="2000" dirty="0" err="1"/>
              <a:t>or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&gt; fit &lt;- </a:t>
            </a:r>
            <a:r>
              <a:rPr lang="de-DE" sz="2000" dirty="0" err="1"/>
              <a:t>pml_bb</a:t>
            </a:r>
            <a:r>
              <a:rPr lang="de-DE" sz="2000" dirty="0"/>
              <a:t>(</a:t>
            </a:r>
            <a:r>
              <a:rPr lang="de-DE" sz="2000" dirty="0" err="1"/>
              <a:t>aa</a:t>
            </a:r>
            <a:r>
              <a:rPr lang="de-DE" sz="2000" dirty="0"/>
              <a:t>, "WAG+G(4)+I")</a:t>
            </a:r>
          </a:p>
          <a:p>
            <a:r>
              <a:rPr lang="de-DE" sz="2000" dirty="0"/>
              <a:t>&gt; </a:t>
            </a:r>
            <a:r>
              <a:rPr lang="de-DE" sz="2000" dirty="0" err="1"/>
              <a:t>tree_ml</a:t>
            </a:r>
            <a:r>
              <a:rPr lang="de-DE" sz="2000" dirty="0"/>
              <a:t> &lt;- </a:t>
            </a:r>
            <a:r>
              <a:rPr lang="de-DE" sz="2000" dirty="0" err="1"/>
              <a:t>fit$tree</a:t>
            </a:r>
            <a:endParaRPr lang="de-DE" sz="2000" dirty="0"/>
          </a:p>
          <a:p>
            <a:pPr marL="342900" indent="-342900">
              <a:buFont typeface="Wingdings" pitchFamily="2" charset="2"/>
              <a:buChar char="Ø"/>
            </a:pPr>
            <a:endParaRPr lang="de-DE" sz="2000" dirty="0"/>
          </a:p>
          <a:p>
            <a:pPr marL="342900" indent="-342900">
              <a:buFont typeface="Wingdings" pitchFamily="2" charset="2"/>
              <a:buChar char="Ø"/>
            </a:pPr>
            <a:endParaRPr lang="de-DE" sz="2000" dirty="0"/>
          </a:p>
          <a:p>
            <a:r>
              <a:rPr lang="de-DE" sz="2000" dirty="0"/>
              <a:t>&gt; </a:t>
            </a:r>
            <a:r>
              <a:rPr lang="de-DE" sz="2000" dirty="0" err="1"/>
              <a:t>plot</a:t>
            </a:r>
            <a:r>
              <a:rPr lang="de-DE" sz="2000" dirty="0"/>
              <a:t>(</a:t>
            </a:r>
            <a:r>
              <a:rPr lang="de-DE" sz="2000" dirty="0" err="1"/>
              <a:t>tree_ml</a:t>
            </a:r>
            <a:r>
              <a:rPr lang="de-DE" sz="2000" dirty="0"/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933ACB-296C-56D2-B3E8-9A880292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4" y="1644021"/>
            <a:ext cx="4178298" cy="24158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3BD4B1-F73B-404A-11F3-0D5890F7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2" y="4170912"/>
            <a:ext cx="2946400" cy="236553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8BE3F0-449D-AF65-E813-878355A5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08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D5C205-FC02-95A6-823C-D6DD02AA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latin typeface="Abadi" panose="020F0502020204030204" pitchFamily="34" charset="0"/>
              </a:rPr>
              <a:t>Graphically represents the evolutionary history of the object.</a:t>
            </a:r>
            <a:endParaRPr lang="en-AT" sz="2400" dirty="0">
              <a:latin typeface="Abad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47A66-1499-42D9-B687-C6436B92C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D8E0B6-D8ED-A46B-3568-44C213B4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2756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B70FB-4870-219D-A0A6-1D91BD7A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Modify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6F5CE7-91C7-AF77-BBC0-1853D443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#</a:t>
            </a:r>
            <a:r>
              <a:rPr lang="de-DE" sz="2400" dirty="0" err="1"/>
              <a:t>add</a:t>
            </a:r>
            <a:r>
              <a:rPr lang="de-DE" sz="2400" dirty="0"/>
              <a:t> </a:t>
            </a:r>
            <a:r>
              <a:rPr lang="de-DE" sz="2400" dirty="0" err="1"/>
              <a:t>branch</a:t>
            </a:r>
            <a:r>
              <a:rPr lang="de-DE" sz="2400" dirty="0"/>
              <a:t> </a:t>
            </a:r>
            <a:r>
              <a:rPr lang="de-DE" sz="2400" dirty="0" err="1"/>
              <a:t>lengths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tree_ml</a:t>
            </a:r>
            <a:r>
              <a:rPr lang="de-DE" sz="2400" dirty="0"/>
              <a:t> &lt;- </a:t>
            </a:r>
            <a:r>
              <a:rPr lang="de-DE" sz="2400" dirty="0" err="1"/>
              <a:t>acctran</a:t>
            </a:r>
            <a:r>
              <a:rPr lang="de-DE" sz="2400" dirty="0"/>
              <a:t>(</a:t>
            </a:r>
            <a:r>
              <a:rPr lang="de-DE" sz="2400" dirty="0" err="1"/>
              <a:t>tree_ml</a:t>
            </a:r>
            <a:r>
              <a:rPr lang="de-DE" sz="2400" dirty="0"/>
              <a:t>, </a:t>
            </a:r>
            <a:r>
              <a:rPr lang="de-DE" sz="2400" dirty="0" err="1"/>
              <a:t>aa</a:t>
            </a:r>
            <a:r>
              <a:rPr lang="de-DE" sz="2400" dirty="0"/>
              <a:t>) </a:t>
            </a:r>
          </a:p>
          <a:p>
            <a:pPr marL="0" indent="0">
              <a:buNone/>
            </a:pPr>
            <a:r>
              <a:rPr lang="de-DE" sz="2400" dirty="0"/>
              <a:t>#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tree</a:t>
            </a:r>
            <a:r>
              <a:rPr lang="de-DE" sz="2400" dirty="0"/>
              <a:t> nicer </a:t>
            </a:r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tree_ml</a:t>
            </a:r>
            <a:r>
              <a:rPr lang="de-DE" sz="2400" dirty="0"/>
              <a:t> &lt;- </a:t>
            </a:r>
            <a:r>
              <a:rPr lang="de-DE" sz="2400" dirty="0" err="1"/>
              <a:t>midpoint</a:t>
            </a:r>
            <a:r>
              <a:rPr lang="de-DE" sz="2400" dirty="0"/>
              <a:t>(</a:t>
            </a:r>
            <a:r>
              <a:rPr lang="de-DE" sz="2400" dirty="0" err="1"/>
              <a:t>tree_ml</a:t>
            </a:r>
            <a:r>
              <a:rPr lang="de-DE" sz="2400" dirty="0"/>
              <a:t>)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#A. </a:t>
            </a:r>
            <a:r>
              <a:rPr lang="de-DE" sz="2400" dirty="0" err="1"/>
              <a:t>logei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outgroup</a:t>
            </a:r>
            <a:endParaRPr lang="de-DE" sz="2400" dirty="0"/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tree_outgroup</a:t>
            </a:r>
            <a:r>
              <a:rPr lang="de-DE" sz="2400" dirty="0"/>
              <a:t> &lt;- root(</a:t>
            </a:r>
            <a:r>
              <a:rPr lang="de-DE" sz="2400" dirty="0" err="1"/>
              <a:t>tree_ml</a:t>
            </a:r>
            <a:r>
              <a:rPr lang="de-DE" sz="2400" dirty="0"/>
              <a:t>, "WP_065612261.1")</a:t>
            </a:r>
          </a:p>
          <a:p>
            <a:pPr marL="0" indent="0">
              <a:buNone/>
            </a:pPr>
            <a:r>
              <a:rPr lang="de-DE" sz="2400" dirty="0"/>
              <a:t>&gt; </a:t>
            </a:r>
            <a:r>
              <a:rPr lang="de-DE" sz="2400" dirty="0" err="1"/>
              <a:t>plot</a:t>
            </a:r>
            <a:r>
              <a:rPr lang="de-DE" sz="2400" dirty="0"/>
              <a:t>(</a:t>
            </a:r>
            <a:r>
              <a:rPr lang="de-DE" sz="2400" dirty="0" err="1"/>
              <a:t>tree_outgroup</a:t>
            </a:r>
            <a:r>
              <a:rPr lang="de-DE" sz="24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CD1AE-AC0C-84A9-DAB4-D75B87EB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871" y="754743"/>
            <a:ext cx="3514610" cy="28217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545404-D8AC-338D-7805-5921C5C1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871" y="3904457"/>
            <a:ext cx="3815443" cy="266701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20D299-E33C-4DC9-F16C-EF90C128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541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9868-619F-0858-EE51-8D3624C2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Modify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– Font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7E7BF6-00F3-1098-13F7-F7A5DDF3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308" cy="587375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/>
              <a:t>&gt; </a:t>
            </a:r>
            <a:r>
              <a:rPr lang="de-DE" sz="2800" dirty="0" err="1"/>
              <a:t>plot</a:t>
            </a:r>
            <a:r>
              <a:rPr lang="de-DE" sz="2800" dirty="0"/>
              <a:t>(</a:t>
            </a:r>
            <a:r>
              <a:rPr lang="de-DE" sz="2800" dirty="0" err="1"/>
              <a:t>tree_ml</a:t>
            </a:r>
            <a:r>
              <a:rPr lang="de-DE" sz="2800" dirty="0"/>
              <a:t>, </a:t>
            </a:r>
            <a:r>
              <a:rPr lang="de-DE" sz="2800" b="1" dirty="0" err="1"/>
              <a:t>cex</a:t>
            </a:r>
            <a:r>
              <a:rPr lang="de-DE" sz="2800" b="1" dirty="0"/>
              <a:t>=.5</a:t>
            </a:r>
            <a:r>
              <a:rPr lang="de-DE" sz="2800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BDA8C6-AE25-A6E5-CE2C-70DAD8A6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1900" y="2635020"/>
            <a:ext cx="5012872" cy="35040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B7E17C-923A-6906-91F0-EBFAEA14C2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942" y="2497124"/>
            <a:ext cx="4614077" cy="3611576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3C64B4A-FFA3-4013-FC2C-A63B03FBD81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52308" cy="58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&gt; </a:t>
            </a:r>
            <a:r>
              <a:rPr lang="de-DE" dirty="0" err="1"/>
              <a:t>plot</a:t>
            </a:r>
            <a:r>
              <a:rPr lang="de-DE" dirty="0"/>
              <a:t>(</a:t>
            </a:r>
            <a:r>
              <a:rPr lang="de-DE" dirty="0" err="1"/>
              <a:t>tree_outgroup</a:t>
            </a:r>
            <a:r>
              <a:rPr lang="de-DE" dirty="0"/>
              <a:t>, </a:t>
            </a:r>
            <a:r>
              <a:rPr lang="de-DE" dirty="0" err="1"/>
              <a:t>c</a:t>
            </a:r>
            <a:r>
              <a:rPr lang="de-DE" b="1" dirty="0" err="1"/>
              <a:t>ex</a:t>
            </a:r>
            <a:r>
              <a:rPr lang="de-DE" b="1" dirty="0"/>
              <a:t>=.5</a:t>
            </a:r>
            <a:r>
              <a:rPr lang="de-DE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804362-6CDA-4F61-D115-EB1C4F45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09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59ADC-EFED-10DF-3075-0FFA524E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Modify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– Node/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EF229A-CABD-B533-0821-A8D934D98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1904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tree_wlabel</a:t>
            </a:r>
            <a:r>
              <a:rPr lang="de-DE" dirty="0"/>
              <a:t> &lt;- </a:t>
            </a:r>
            <a:r>
              <a:rPr lang="de-DE" dirty="0" err="1"/>
              <a:t>makeNodeLabel</a:t>
            </a:r>
            <a:r>
              <a:rPr lang="de-DE" dirty="0"/>
              <a:t>(</a:t>
            </a:r>
            <a:r>
              <a:rPr lang="de-DE" dirty="0" err="1"/>
              <a:t>tree_ml</a:t>
            </a:r>
            <a:r>
              <a:rPr lang="de-DE" dirty="0"/>
              <a:t>, </a:t>
            </a:r>
            <a:r>
              <a:rPr lang="de-DE" dirty="0" err="1"/>
              <a:t>prefix</a:t>
            </a:r>
            <a:r>
              <a:rPr lang="de-DE" dirty="0"/>
              <a:t>="N")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&gt; </a:t>
            </a:r>
            <a:r>
              <a:rPr lang="de-DE" dirty="0" err="1"/>
              <a:t>plot</a:t>
            </a:r>
            <a:r>
              <a:rPr lang="de-DE" dirty="0"/>
              <a:t>(</a:t>
            </a:r>
            <a:r>
              <a:rPr lang="de-DE" dirty="0" err="1"/>
              <a:t>tree_wlabel</a:t>
            </a:r>
            <a:r>
              <a:rPr lang="de-DE" dirty="0"/>
              <a:t>, </a:t>
            </a:r>
            <a:r>
              <a:rPr lang="de-DE" dirty="0" err="1"/>
              <a:t>show.tip.label</a:t>
            </a:r>
            <a:r>
              <a:rPr lang="de-DE" dirty="0"/>
              <a:t> = FALSE, </a:t>
            </a:r>
            <a:r>
              <a:rPr lang="de-DE" dirty="0" err="1"/>
              <a:t>show.node.label</a:t>
            </a:r>
            <a:r>
              <a:rPr lang="de-DE" dirty="0"/>
              <a:t> = TRUE, </a:t>
            </a:r>
            <a:r>
              <a:rPr lang="de-DE" dirty="0" err="1"/>
              <a:t>cex</a:t>
            </a:r>
            <a:r>
              <a:rPr lang="de-DE" dirty="0"/>
              <a:t>=.5)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AF6920-D2EC-5D5D-DA16-34E54706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71" y="3304266"/>
            <a:ext cx="5239658" cy="339267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03B246-2A4C-F3C7-9CF6-07F0E1F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331BD-9211-6728-0F11-660CA5B9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Modify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– Color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965D7-F1F2-CC3D-8DBE-AA8A0F2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349"/>
            <a:ext cx="4403271" cy="1218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800" dirty="0">
                <a:effectLst/>
              </a:rPr>
              <a:t>&gt; </a:t>
            </a:r>
            <a:r>
              <a:rPr lang="de-AT" sz="1800" dirty="0" err="1">
                <a:effectLst/>
              </a:rPr>
              <a:t>col</a:t>
            </a:r>
            <a:r>
              <a:rPr lang="de-AT" sz="1800" dirty="0">
                <a:effectLst/>
              </a:rPr>
              <a:t> &lt;- </a:t>
            </a:r>
            <a:r>
              <a:rPr lang="de-AT" sz="1800" dirty="0" err="1">
                <a:effectLst/>
              </a:rPr>
              <a:t>rgb.tables</a:t>
            </a:r>
            <a:r>
              <a:rPr lang="de-AT" sz="1800" dirty="0">
                <a:effectLst/>
              </a:rPr>
              <a:t>(14) </a:t>
            </a:r>
          </a:p>
          <a:p>
            <a:pPr marL="0" indent="0">
              <a:buNone/>
            </a:pPr>
            <a:r>
              <a:rPr lang="de-AT" sz="1800" dirty="0">
                <a:effectLst/>
              </a:rPr>
              <a:t>&gt; </a:t>
            </a:r>
            <a:r>
              <a:rPr lang="de-AT" sz="1800" dirty="0" err="1">
                <a:effectLst/>
              </a:rPr>
              <a:t>names</a:t>
            </a:r>
            <a:r>
              <a:rPr lang="de-AT" sz="1800" dirty="0">
                <a:effectLst/>
              </a:rPr>
              <a:t>(</a:t>
            </a:r>
            <a:r>
              <a:rPr lang="de-AT" sz="1800" dirty="0" err="1">
                <a:effectLst/>
              </a:rPr>
              <a:t>col</a:t>
            </a:r>
            <a:r>
              <a:rPr lang="de-AT" sz="1800" dirty="0">
                <a:effectLst/>
              </a:rPr>
              <a:t>) &lt;- </a:t>
            </a:r>
            <a:r>
              <a:rPr lang="de-AT" sz="1800" dirty="0" err="1">
                <a:effectLst/>
              </a:rPr>
              <a:t>unique</a:t>
            </a:r>
            <a:r>
              <a:rPr lang="de-AT" sz="1800" dirty="0">
                <a:effectLst/>
              </a:rPr>
              <a:t>(</a:t>
            </a:r>
            <a:r>
              <a:rPr lang="de-AT" sz="1800" dirty="0" err="1">
                <a:effectLst/>
              </a:rPr>
              <a:t>info$Species</a:t>
            </a:r>
            <a:r>
              <a:rPr lang="de-AT" sz="1800" dirty="0">
                <a:effectLst/>
              </a:rPr>
              <a:t>) </a:t>
            </a:r>
          </a:p>
          <a:p>
            <a:pPr marL="0" indent="0">
              <a:buNone/>
            </a:pPr>
            <a:r>
              <a:rPr lang="de-AT" sz="1800" dirty="0">
                <a:effectLst/>
              </a:rPr>
              <a:t>&gt; </a:t>
            </a:r>
            <a:r>
              <a:rPr lang="de-AT" sz="1800" dirty="0" err="1">
                <a:effectLst/>
              </a:rPr>
              <a:t>col</a:t>
            </a: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5C36E1-11C1-1F42-73C4-29215ABB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89214"/>
            <a:ext cx="5047343" cy="15984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6A3486-2B6C-9FC7-00FB-A5A978FC8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795"/>
          <a:stretch/>
        </p:blipFill>
        <p:spPr>
          <a:xfrm rot="1979449">
            <a:off x="1308091" y="-218362"/>
            <a:ext cx="5080000" cy="32302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481D6F-116C-AA24-E4B0-E16A4989F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03330"/>
            <a:ext cx="5257800" cy="9264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0818BD-E851-4818-1A81-3643E6E4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22154"/>
            <a:ext cx="5047343" cy="159844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CDF3EDA-F0F0-F76B-D024-68A96FB1479B}"/>
              </a:ext>
            </a:extLst>
          </p:cNvPr>
          <p:cNvSpPr txBox="1"/>
          <p:nvPr/>
        </p:nvSpPr>
        <p:spPr>
          <a:xfrm>
            <a:off x="838199" y="3996454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&gt; </a:t>
            </a:r>
            <a:r>
              <a:rPr lang="de-DE" dirty="0" err="1"/>
              <a:t>col</a:t>
            </a:r>
            <a:r>
              <a:rPr lang="de-DE" dirty="0"/>
              <a:t> &lt;- </a:t>
            </a:r>
            <a:r>
              <a:rPr lang="de-DE" dirty="0" err="1"/>
              <a:t>col</a:t>
            </a:r>
            <a:r>
              <a:rPr lang="de-DE" dirty="0"/>
              <a:t>[</a:t>
            </a:r>
            <a:r>
              <a:rPr lang="de-DE" dirty="0" err="1"/>
              <a:t>info$Species</a:t>
            </a:r>
            <a:r>
              <a:rPr lang="de-DE" dirty="0"/>
              <a:t>]</a:t>
            </a:r>
          </a:p>
          <a:p>
            <a:r>
              <a:rPr lang="de-DE" dirty="0"/>
              <a:t>&gt; </a:t>
            </a:r>
            <a:r>
              <a:rPr lang="de-DE" dirty="0" err="1"/>
              <a:t>col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AF8FE6F-76FB-C6AF-FBC1-8E4ADA4AA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067" y="2166113"/>
            <a:ext cx="5284707" cy="123240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4A9EB2E-5345-C70A-E03A-C61A955C75FA}"/>
              </a:ext>
            </a:extLst>
          </p:cNvPr>
          <p:cNvSpPr txBox="1"/>
          <p:nvPr/>
        </p:nvSpPr>
        <p:spPr>
          <a:xfrm>
            <a:off x="6548067" y="1573837"/>
            <a:ext cx="5468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effectLst/>
              </a:rPr>
              <a:t>&gt; </a:t>
            </a:r>
            <a:r>
              <a:rPr lang="de-AT" dirty="0" err="1">
                <a:effectLst/>
              </a:rPr>
              <a:t>names</a:t>
            </a:r>
            <a:r>
              <a:rPr lang="de-AT" dirty="0">
                <a:effectLst/>
              </a:rPr>
              <a:t>(</a:t>
            </a:r>
            <a:r>
              <a:rPr lang="de-AT" dirty="0" err="1">
                <a:effectLst/>
              </a:rPr>
              <a:t>col</a:t>
            </a:r>
            <a:r>
              <a:rPr lang="de-AT" dirty="0">
                <a:effectLst/>
              </a:rPr>
              <a:t>) &lt;- </a:t>
            </a:r>
            <a:r>
              <a:rPr lang="de-AT" dirty="0" err="1">
                <a:effectLst/>
              </a:rPr>
              <a:t>unique</a:t>
            </a:r>
            <a:r>
              <a:rPr lang="de-AT" dirty="0">
                <a:effectLst/>
              </a:rPr>
              <a:t>(</a:t>
            </a:r>
            <a:r>
              <a:rPr lang="de-AT" dirty="0" err="1">
                <a:effectLst/>
              </a:rPr>
              <a:t>info$AccessionNumber</a:t>
            </a:r>
            <a:r>
              <a:rPr lang="de-AT" dirty="0">
                <a:effectLst/>
              </a:rPr>
              <a:t>) </a:t>
            </a:r>
          </a:p>
          <a:p>
            <a:r>
              <a:rPr lang="de-AT" dirty="0">
                <a:effectLst/>
              </a:rPr>
              <a:t>&gt; </a:t>
            </a:r>
            <a:r>
              <a:rPr lang="de-AT" dirty="0" err="1">
                <a:effectLst/>
              </a:rPr>
              <a:t>col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0E3E975-D3C1-FF7B-66DD-2914710AC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114" y="3883587"/>
            <a:ext cx="4044654" cy="284101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9717EA1-82B4-3BAB-F8EF-BA8A0B0ADCEC}"/>
              </a:ext>
            </a:extLst>
          </p:cNvPr>
          <p:cNvSpPr txBox="1"/>
          <p:nvPr/>
        </p:nvSpPr>
        <p:spPr>
          <a:xfrm>
            <a:off x="6234195" y="35142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effectLst/>
              </a:rPr>
              <a:t>&gt; </a:t>
            </a:r>
            <a:r>
              <a:rPr lang="de-AT" dirty="0" err="1">
                <a:effectLst/>
              </a:rPr>
              <a:t>plot</a:t>
            </a:r>
            <a:r>
              <a:rPr lang="de-AT" dirty="0">
                <a:effectLst/>
              </a:rPr>
              <a:t>(</a:t>
            </a:r>
            <a:r>
              <a:rPr lang="de-AT" dirty="0" err="1">
                <a:effectLst/>
              </a:rPr>
              <a:t>tree_ml</a:t>
            </a:r>
            <a:r>
              <a:rPr lang="de-AT" dirty="0">
                <a:effectLst/>
              </a:rPr>
              <a:t>, </a:t>
            </a:r>
            <a:r>
              <a:rPr lang="de-AT" dirty="0" err="1">
                <a:effectLst/>
              </a:rPr>
              <a:t>tip.color</a:t>
            </a:r>
            <a:r>
              <a:rPr lang="de-AT" dirty="0">
                <a:effectLst/>
              </a:rPr>
              <a:t> = </a:t>
            </a:r>
            <a:r>
              <a:rPr lang="de-AT" dirty="0" err="1">
                <a:effectLst/>
              </a:rPr>
              <a:t>col</a:t>
            </a:r>
            <a:r>
              <a:rPr lang="de-AT" dirty="0">
                <a:effectLst/>
              </a:rPr>
              <a:t>[</a:t>
            </a:r>
            <a:r>
              <a:rPr lang="de-AT" dirty="0" err="1">
                <a:effectLst/>
              </a:rPr>
              <a:t>tree_ml$tip.label</a:t>
            </a:r>
            <a:r>
              <a:rPr lang="de-AT" dirty="0">
                <a:effectLst/>
              </a:rPr>
              <a:t>], </a:t>
            </a:r>
            <a:r>
              <a:rPr lang="de-AT" dirty="0" err="1">
                <a:effectLst/>
              </a:rPr>
              <a:t>cex</a:t>
            </a:r>
            <a:r>
              <a:rPr lang="de-AT" dirty="0">
                <a:effectLst/>
              </a:rPr>
              <a:t>=.5)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7BE224-B4E1-0252-D284-5E8B13AC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5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331BD-9211-6728-0F11-660CA5B9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Modify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– Add a legend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965D7-F1F2-CC3D-8DBE-AA8A0F2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7470" cy="3554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col_Sp</a:t>
            </a:r>
            <a:r>
              <a:rPr lang="de-AT" sz="2400" dirty="0">
                <a:effectLst/>
              </a:rPr>
              <a:t> &lt;- </a:t>
            </a:r>
            <a:r>
              <a:rPr lang="de-AT" sz="2400" dirty="0" err="1">
                <a:effectLst/>
              </a:rPr>
              <a:t>rgb.tables</a:t>
            </a:r>
            <a:r>
              <a:rPr lang="de-AT" sz="2400" dirty="0">
                <a:effectLst/>
              </a:rPr>
              <a:t>(14) </a:t>
            </a:r>
          </a:p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names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col_Sp</a:t>
            </a:r>
            <a:r>
              <a:rPr lang="de-AT" sz="2400" dirty="0">
                <a:effectLst/>
              </a:rPr>
              <a:t>) &lt;- </a:t>
            </a:r>
            <a:r>
              <a:rPr lang="de-AT" sz="2400" dirty="0" err="1">
                <a:effectLst/>
              </a:rPr>
              <a:t>unique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info$Species</a:t>
            </a:r>
            <a:r>
              <a:rPr lang="de-AT" sz="2400" dirty="0">
                <a:effectLst/>
              </a:rPr>
              <a:t>) </a:t>
            </a:r>
          </a:p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col</a:t>
            </a:r>
            <a:r>
              <a:rPr lang="de-AT" sz="2400" dirty="0">
                <a:effectLst/>
              </a:rPr>
              <a:t> &lt;- </a:t>
            </a:r>
            <a:r>
              <a:rPr lang="de-AT" sz="2400" dirty="0" err="1">
                <a:effectLst/>
              </a:rPr>
              <a:t>col_Sp</a:t>
            </a:r>
            <a:r>
              <a:rPr lang="de-AT" sz="2400" dirty="0">
                <a:effectLst/>
              </a:rPr>
              <a:t>[</a:t>
            </a:r>
            <a:r>
              <a:rPr lang="de-AT" sz="2400" dirty="0" err="1">
                <a:effectLst/>
              </a:rPr>
              <a:t>info$Species</a:t>
            </a:r>
            <a:r>
              <a:rPr lang="de-AT" sz="2400" dirty="0">
                <a:effectLst/>
              </a:rPr>
              <a:t>] </a:t>
            </a:r>
          </a:p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names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col</a:t>
            </a:r>
            <a:r>
              <a:rPr lang="de-AT" sz="2400" dirty="0">
                <a:effectLst/>
              </a:rPr>
              <a:t>) &lt;- </a:t>
            </a:r>
            <a:r>
              <a:rPr lang="de-AT" sz="2400" dirty="0" err="1">
                <a:effectLst/>
              </a:rPr>
              <a:t>unique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info$AccessionNumber</a:t>
            </a:r>
            <a:r>
              <a:rPr lang="de-AT" sz="2400" dirty="0">
                <a:effectLst/>
              </a:rPr>
              <a:t>) </a:t>
            </a:r>
          </a:p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col_Sp</a:t>
            </a:r>
            <a:endParaRPr lang="de-AT" sz="2400" dirty="0">
              <a:effectLst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50EE23-2EAD-612E-85B5-B8E58C1D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3" y="4728827"/>
            <a:ext cx="5172709" cy="7864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CF2698-9D2A-F2BA-5998-343D12AE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268" y="2358162"/>
            <a:ext cx="5172709" cy="40208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FEFAA4A-F19E-3285-D502-4EE3547E9FA0}"/>
              </a:ext>
            </a:extLst>
          </p:cNvPr>
          <p:cNvSpPr txBox="1"/>
          <p:nvPr/>
        </p:nvSpPr>
        <p:spPr>
          <a:xfrm>
            <a:off x="6108558" y="1527165"/>
            <a:ext cx="5478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effectLst/>
              </a:rPr>
              <a:t>&gt; legend(1,35,names(</a:t>
            </a:r>
            <a:r>
              <a:rPr lang="de-AT" sz="2400" dirty="0" err="1">
                <a:effectLst/>
              </a:rPr>
              <a:t>col_Sp</a:t>
            </a:r>
            <a:r>
              <a:rPr lang="de-AT" sz="2400" dirty="0">
                <a:effectLst/>
              </a:rPr>
              <a:t>), </a:t>
            </a:r>
            <a:r>
              <a:rPr lang="de-AT" sz="2400" dirty="0" err="1">
                <a:effectLst/>
              </a:rPr>
              <a:t>col</a:t>
            </a:r>
            <a:r>
              <a:rPr lang="de-AT" sz="2400" dirty="0">
                <a:effectLst/>
              </a:rPr>
              <a:t>=</a:t>
            </a:r>
            <a:r>
              <a:rPr lang="de-AT" sz="2400" dirty="0" err="1">
                <a:effectLst/>
              </a:rPr>
              <a:t>col_Sp</a:t>
            </a:r>
            <a:r>
              <a:rPr lang="de-AT" sz="2400" dirty="0">
                <a:effectLst/>
              </a:rPr>
              <a:t>, </a:t>
            </a:r>
            <a:r>
              <a:rPr lang="de-AT" sz="2400" dirty="0" err="1">
                <a:effectLst/>
              </a:rPr>
              <a:t>pch</a:t>
            </a:r>
            <a:r>
              <a:rPr lang="de-AT" sz="2400" dirty="0">
                <a:effectLst/>
              </a:rPr>
              <a:t>=19, </a:t>
            </a:r>
            <a:r>
              <a:rPr lang="de-AT" sz="2400" dirty="0" err="1">
                <a:effectLst/>
              </a:rPr>
              <a:t>ncol</a:t>
            </a:r>
            <a:r>
              <a:rPr lang="de-AT" sz="2400" dirty="0">
                <a:effectLst/>
              </a:rPr>
              <a:t>=5, </a:t>
            </a:r>
            <a:r>
              <a:rPr lang="de-AT" sz="2400" dirty="0" err="1">
                <a:effectLst/>
              </a:rPr>
              <a:t>cex</a:t>
            </a:r>
            <a:r>
              <a:rPr lang="de-AT" sz="2400" dirty="0">
                <a:effectLst/>
              </a:rPr>
              <a:t>=.5)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08677-B0ED-A461-573D-44D7198F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35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6E4FA-4FFA-1DD5-B971-55E0E891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# Generate, </a:t>
            </a:r>
            <a:r>
              <a:rPr lang="de-DE" dirty="0" err="1"/>
              <a:t>plot</a:t>
            </a:r>
            <a:r>
              <a:rPr lang="de-DE" dirty="0"/>
              <a:t> and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#2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82488-85BB-5461-8A8D-D67411BB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5"/>
            <a:ext cx="6426200" cy="525295"/>
          </a:xfrm>
        </p:spPr>
        <p:txBody>
          <a:bodyPr/>
          <a:lstStyle/>
          <a:p>
            <a:r>
              <a:rPr lang="de-DE" dirty="0"/>
              <a:t>Maximum </a:t>
            </a:r>
            <a:r>
              <a:rPr lang="de-DE" dirty="0" err="1"/>
              <a:t>Likelihood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(IQ-TREE)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F12ACA-4866-B28F-65C1-CA82320C5D42}"/>
              </a:ext>
            </a:extLst>
          </p:cNvPr>
          <p:cNvSpPr txBox="1"/>
          <p:nvPr/>
        </p:nvSpPr>
        <p:spPr>
          <a:xfrm>
            <a:off x="7404162" y="1690688"/>
            <a:ext cx="4076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2000" dirty="0"/>
              <a:t>#</a:t>
            </a:r>
            <a:r>
              <a:rPr lang="de-DE" sz="2000" dirty="0" err="1"/>
              <a:t>add</a:t>
            </a:r>
            <a:r>
              <a:rPr lang="de-DE" sz="2000" dirty="0"/>
              <a:t> </a:t>
            </a:r>
            <a:r>
              <a:rPr lang="de-DE" sz="2000" dirty="0" err="1"/>
              <a:t>branch</a:t>
            </a:r>
            <a:r>
              <a:rPr lang="de-DE" sz="2000" dirty="0"/>
              <a:t> </a:t>
            </a:r>
            <a:r>
              <a:rPr lang="de-DE" sz="2000" dirty="0" err="1"/>
              <a:t>lengths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&gt; tree_ml2 &lt;- </a:t>
            </a:r>
            <a:r>
              <a:rPr lang="de-DE" sz="2000" dirty="0" err="1"/>
              <a:t>acctran</a:t>
            </a:r>
            <a:r>
              <a:rPr lang="de-DE" sz="2000" dirty="0"/>
              <a:t>(</a:t>
            </a:r>
            <a:r>
              <a:rPr lang="de-DE" sz="2000" dirty="0" err="1"/>
              <a:t>tree_ml</a:t>
            </a:r>
            <a:r>
              <a:rPr lang="de-DE" sz="2000" dirty="0"/>
              <a:t>, </a:t>
            </a:r>
            <a:r>
              <a:rPr lang="de-DE" sz="2000" dirty="0" err="1"/>
              <a:t>aa</a:t>
            </a:r>
            <a:r>
              <a:rPr lang="de-DE" sz="2000" dirty="0"/>
              <a:t>) </a:t>
            </a:r>
          </a:p>
          <a:p>
            <a:pPr marL="0" indent="0">
              <a:buNone/>
            </a:pPr>
            <a:r>
              <a:rPr lang="de-DE" sz="2000" dirty="0"/>
              <a:t>#</a:t>
            </a:r>
            <a:r>
              <a:rPr lang="de-DE" sz="2000" dirty="0" err="1"/>
              <a:t>midpoint</a:t>
            </a:r>
            <a:r>
              <a:rPr lang="de-DE" sz="2000" dirty="0"/>
              <a:t> root </a:t>
            </a:r>
            <a:r>
              <a:rPr lang="de-DE" sz="2000" dirty="0" err="1"/>
              <a:t>tree</a:t>
            </a:r>
            <a:endParaRPr lang="de-DE" sz="2000" dirty="0"/>
          </a:p>
          <a:p>
            <a:r>
              <a:rPr lang="de-DE" sz="2000" dirty="0"/>
              <a:t>&gt; tree_ml2 &lt;- </a:t>
            </a:r>
            <a:r>
              <a:rPr lang="de-DE" sz="2000" dirty="0" err="1"/>
              <a:t>midpoint</a:t>
            </a:r>
            <a:r>
              <a:rPr lang="de-DE" sz="2000" dirty="0"/>
              <a:t>(</a:t>
            </a:r>
            <a:r>
              <a:rPr lang="de-DE" sz="2000" dirty="0" err="1"/>
              <a:t>tree_ml</a:t>
            </a:r>
            <a:r>
              <a:rPr lang="de-DE" sz="2000" dirty="0"/>
              <a:t>)</a:t>
            </a:r>
          </a:p>
          <a:p>
            <a:r>
              <a:rPr lang="de-DE" sz="2000" dirty="0"/>
              <a:t>#</a:t>
            </a:r>
            <a:r>
              <a:rPr lang="de-DE" sz="2000" dirty="0" err="1"/>
              <a:t>font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endParaRPr lang="de-DE" sz="2000" dirty="0"/>
          </a:p>
          <a:p>
            <a:r>
              <a:rPr lang="de-DE" sz="2000" dirty="0"/>
              <a:t>&gt; </a:t>
            </a:r>
            <a:r>
              <a:rPr lang="de-DE" sz="2000" dirty="0" err="1"/>
              <a:t>plot</a:t>
            </a:r>
            <a:r>
              <a:rPr lang="de-DE" sz="2000" dirty="0"/>
              <a:t>(tree_ml2, </a:t>
            </a:r>
            <a:r>
              <a:rPr lang="de-DE" sz="2000" dirty="0" err="1"/>
              <a:t>cex</a:t>
            </a:r>
            <a:r>
              <a:rPr lang="de-DE" sz="2000" dirty="0"/>
              <a:t>=.5)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F863B4-7508-DCBB-7B9C-11FAEDBF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19394"/>
            <a:ext cx="6045324" cy="16770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2016D0-BDDD-BD6C-C4B3-72D0F94A52F1}"/>
              </a:ext>
            </a:extLst>
          </p:cNvPr>
          <p:cNvSpPr txBox="1"/>
          <p:nvPr/>
        </p:nvSpPr>
        <p:spPr>
          <a:xfrm>
            <a:off x="977962" y="4203973"/>
            <a:ext cx="642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dirty="0">
                <a:effectLst/>
              </a:rPr>
              <a:t>&gt; tree_ml2 &lt;- </a:t>
            </a:r>
            <a:r>
              <a:rPr lang="de-AT" sz="2000" dirty="0" err="1">
                <a:effectLst/>
              </a:rPr>
              <a:t>read.tree</a:t>
            </a:r>
            <a:r>
              <a:rPr lang="de-AT" sz="2000" dirty="0">
                <a:effectLst/>
              </a:rPr>
              <a:t>("</a:t>
            </a:r>
            <a:r>
              <a:rPr lang="de-AT" sz="2000" dirty="0" err="1">
                <a:effectLst/>
              </a:rPr>
              <a:t>LPMO_AA_MAFFT.fasta.treefile</a:t>
            </a:r>
            <a:r>
              <a:rPr lang="de-AT" sz="2000" dirty="0">
                <a:effectLst/>
              </a:rPr>
              <a:t>") </a:t>
            </a:r>
          </a:p>
          <a:p>
            <a:r>
              <a:rPr lang="de-AT" sz="2000" dirty="0">
                <a:effectLst/>
              </a:rPr>
              <a:t>&gt; </a:t>
            </a:r>
            <a:r>
              <a:rPr lang="de-AT" sz="2000" dirty="0" err="1">
                <a:effectLst/>
              </a:rPr>
              <a:t>plot</a:t>
            </a:r>
            <a:r>
              <a:rPr lang="de-AT" sz="2000" dirty="0">
                <a:effectLst/>
              </a:rPr>
              <a:t>(tree_ml2)</a:t>
            </a:r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C742CF-785B-47F0-4627-6BD575C3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4592910"/>
            <a:ext cx="2787650" cy="18855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AE4E86-0B35-6079-1C50-F247259AA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3702903"/>
            <a:ext cx="3918012" cy="26501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EA68D8-7886-48FF-C073-555124DEB387}"/>
              </a:ext>
            </a:extLst>
          </p:cNvPr>
          <p:cNvSpPr txBox="1"/>
          <p:nvPr/>
        </p:nvSpPr>
        <p:spPr>
          <a:xfrm>
            <a:off x="704819" y="2180754"/>
            <a:ext cx="669296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de-DE" sz="900" dirty="0"/>
              <a:t>(VC_A0140:0.0074362102,GHW66171.1:0.0051755778,((HAS4571358.1:0.0104597361,(WP_304572945.1:0.0103933862,(EGU19621.1:0.0488020888,(((((((EKO3984585.1:0.0000020115,MBY7795437.1:0.0024835179)87.3/97:0.0053584301,(EKO3966906.1:0.0049693298,(MBY8230713.1:0.0049772517,MCE7631139.1:0.0000021813)0/67:0.0000021813)73.6/89:0.0021138980)96.7/99:0.0405066199,WP_143679863.1:0.0665423519)99.8/100:0.1185441505,(GAA5644929.1:0.0000021813,WP_156008740.1:0.0000021813)100/100:0.1985757851)61.5/41:0.0443535819,((WP_265686903.1:0.0037255118,WP_252033604.1:0.0062864467)100/100:0.1122133140,((((WP_237304509.1:0.0026017825,WP_061009122.1:0.0173597053)74.8/94:0.0027369115,WP_045396325.1:0.0049963598)95.4/91:0.0251195324,(HDM8062959.1:0.0047043827,CAH1228621.1:0.0000022461)83.2/95:0.0084355547)83.6/81:0.0359831535,EHV5558441.1:0.0657393567)100/100:0.2180746053)79.3/57:0.0476745340)68.8/33:0.0285559940,((OEE74289.1:0.0000021813,WP_198926735.1:0.0000021813)88.8/97:0.0083139959,(WP_199485469.1:0.0027500435,((NAX43402.1:0.0000021813,WP_176429027.1:0.0000020039)87.2/99:0.0055348236,OEE43498.1:0.0082954555)77.1/93:0.0027649318)73.6/85:0.0027637573)100/100:0.2229536241)58.8/71:0.0419207557,WP_065612261.1:0.2458492533)100/100:0.1803159832)96.4/99:0.0464964338)0/60:0.0000022257)70.9/75:0.0051578982,TXZ33925.1:0.0328232477)0/74:0.0000021154);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7F8DF0-41A9-4750-6D3C-1C2B014C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2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F9638-BC39-8E6C-C1C0-2D4F02EE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600" cy="1325563"/>
          </a:xfrm>
        </p:spPr>
        <p:txBody>
          <a:bodyPr/>
          <a:lstStyle/>
          <a:p>
            <a:r>
              <a:rPr lang="de-DE" dirty="0"/>
              <a:t>#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#1 (</a:t>
            </a:r>
            <a:r>
              <a:rPr lang="de-DE" dirty="0" err="1"/>
              <a:t>tree_ml</a:t>
            </a:r>
            <a:r>
              <a:rPr lang="de-DE" dirty="0"/>
              <a:t>) and #2 (tree_ml2)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D5E099-0FEA-C581-E755-928EC7E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0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dirty="0">
                <a:effectLst/>
              </a:rPr>
              <a:t>&gt; </a:t>
            </a:r>
            <a:r>
              <a:rPr lang="de-AT" sz="2400" dirty="0" err="1">
                <a:effectLst/>
              </a:rPr>
              <a:t>comparePhylo</a:t>
            </a:r>
            <a:r>
              <a:rPr lang="de-AT" sz="2400" dirty="0">
                <a:effectLst/>
              </a:rPr>
              <a:t>(</a:t>
            </a:r>
            <a:r>
              <a:rPr lang="de-AT" sz="2400" dirty="0" err="1">
                <a:effectLst/>
              </a:rPr>
              <a:t>tree_ml</a:t>
            </a:r>
            <a:r>
              <a:rPr lang="de-AT" sz="2400" dirty="0">
                <a:effectLst/>
              </a:rPr>
              <a:t>, tree_ml2, </a:t>
            </a:r>
            <a:r>
              <a:rPr lang="de-AT" sz="2400" dirty="0" err="1">
                <a:effectLst/>
              </a:rPr>
              <a:t>commons</a:t>
            </a:r>
            <a:r>
              <a:rPr lang="de-AT" sz="2400" dirty="0">
                <a:effectLst/>
              </a:rPr>
              <a:t>=FALSE, </a:t>
            </a:r>
            <a:r>
              <a:rPr lang="de-AT" sz="2400" dirty="0" err="1">
                <a:effectLst/>
              </a:rPr>
              <a:t>plot</a:t>
            </a:r>
            <a:r>
              <a:rPr lang="de-AT" sz="2400" dirty="0">
                <a:effectLst/>
              </a:rPr>
              <a:t> = TRUE, </a:t>
            </a:r>
            <a:r>
              <a:rPr lang="de-AT" sz="2400" dirty="0" err="1">
                <a:effectLst/>
              </a:rPr>
              <a:t>cex</a:t>
            </a:r>
            <a:r>
              <a:rPr lang="de-AT" sz="2400" dirty="0">
                <a:effectLst/>
              </a:rPr>
              <a:t>=.1) </a:t>
            </a:r>
          </a:p>
          <a:p>
            <a:pPr marL="0" indent="0">
              <a:buNone/>
            </a:pPr>
            <a:r>
              <a:rPr lang="de-AT" sz="2400" dirty="0">
                <a:effectLst/>
              </a:rPr>
              <a:t>=&gt; </a:t>
            </a:r>
            <a:r>
              <a:rPr lang="de-AT" sz="2400" dirty="0" err="1">
                <a:effectLst/>
              </a:rPr>
              <a:t>Comparing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tree_ml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with</a:t>
            </a:r>
            <a:r>
              <a:rPr lang="de-AT" sz="2400" dirty="0">
                <a:effectLst/>
              </a:rPr>
              <a:t> tree_ml2.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Both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have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the</a:t>
            </a:r>
            <a:r>
              <a:rPr lang="de-AT" sz="2400" dirty="0">
                <a:effectLst/>
              </a:rPr>
              <a:t> same </a:t>
            </a:r>
            <a:r>
              <a:rPr lang="de-AT" sz="2400" dirty="0" err="1">
                <a:effectLst/>
              </a:rPr>
              <a:t>number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of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tips</a:t>
            </a:r>
            <a:r>
              <a:rPr lang="de-AT" sz="2400" dirty="0">
                <a:effectLst/>
              </a:rPr>
              <a:t>: 29.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Both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have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the</a:t>
            </a:r>
            <a:r>
              <a:rPr lang="de-AT" sz="2400" dirty="0">
                <a:effectLst/>
              </a:rPr>
              <a:t> same </a:t>
            </a:r>
            <a:r>
              <a:rPr lang="de-AT" sz="2400" dirty="0" err="1">
                <a:effectLst/>
              </a:rPr>
              <a:t>tip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labels</a:t>
            </a:r>
            <a:r>
              <a:rPr lang="de-AT" sz="2400" dirty="0">
                <a:effectLst/>
              </a:rPr>
              <a:t>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Both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have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the</a:t>
            </a:r>
            <a:r>
              <a:rPr lang="de-AT" sz="2400" dirty="0">
                <a:effectLst/>
              </a:rPr>
              <a:t> same </a:t>
            </a:r>
            <a:r>
              <a:rPr lang="de-AT" sz="2400" dirty="0" err="1">
                <a:effectLst/>
              </a:rPr>
              <a:t>number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of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nodes</a:t>
            </a:r>
            <a:r>
              <a:rPr lang="de-AT" sz="2400" dirty="0">
                <a:effectLst/>
              </a:rPr>
              <a:t>: 28.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Both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are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rooted</a:t>
            </a:r>
            <a:r>
              <a:rPr lang="de-AT" sz="2400" dirty="0">
                <a:effectLst/>
              </a:rPr>
              <a:t>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Both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are</a:t>
            </a:r>
            <a:r>
              <a:rPr lang="de-AT" sz="2400" dirty="0">
                <a:effectLst/>
              </a:rPr>
              <a:t> not </a:t>
            </a:r>
            <a:r>
              <a:rPr lang="de-AT" sz="2400" dirty="0" err="1">
                <a:effectLst/>
              </a:rPr>
              <a:t>ultrametric</a:t>
            </a:r>
            <a:r>
              <a:rPr lang="de-AT" sz="2400" dirty="0">
                <a:effectLst/>
              </a:rPr>
              <a:t>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Node </a:t>
            </a:r>
            <a:r>
              <a:rPr lang="de-AT" sz="2400" dirty="0" err="1">
                <a:effectLst/>
              </a:rPr>
              <a:t>labels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of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clades</a:t>
            </a:r>
            <a:r>
              <a:rPr lang="de-AT" sz="2400" dirty="0">
                <a:effectLst/>
              </a:rPr>
              <a:t> in </a:t>
            </a:r>
            <a:r>
              <a:rPr lang="de-AT" sz="2400" dirty="0" err="1">
                <a:effectLst/>
              </a:rPr>
              <a:t>common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between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both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trees</a:t>
            </a:r>
            <a:r>
              <a:rPr lang="de-AT" sz="2400" dirty="0">
                <a:effectLst/>
              </a:rPr>
              <a:t>: </a:t>
            </a:r>
            <a:r>
              <a:rPr lang="de-AT" sz="2400" dirty="0" err="1">
                <a:effectLst/>
              </a:rPr>
              <a:t>see</a:t>
            </a:r>
            <a:r>
              <a:rPr lang="de-AT" sz="2400" dirty="0">
                <a:effectLst/>
              </a:rPr>
              <a:t> ..$NODES (</a:t>
            </a:r>
            <a:r>
              <a:rPr lang="de-AT" sz="2400" dirty="0" err="1">
                <a:effectLst/>
              </a:rPr>
              <a:t>node</a:t>
            </a:r>
            <a:r>
              <a:rPr lang="de-AT" sz="2400" dirty="0">
                <a:effectLst/>
              </a:rPr>
              <a:t> </a:t>
            </a:r>
            <a:r>
              <a:rPr lang="de-AT" sz="2400" dirty="0" err="1">
                <a:effectLst/>
              </a:rPr>
              <a:t>number</a:t>
            </a:r>
            <a:r>
              <a:rPr lang="de-AT" sz="2400" dirty="0">
                <a:effectLst/>
              </a:rPr>
              <a:t> in </a:t>
            </a:r>
            <a:r>
              <a:rPr lang="de-AT" sz="2400" dirty="0" err="1">
                <a:effectLst/>
              </a:rPr>
              <a:t>parentheses</a:t>
            </a:r>
            <a:r>
              <a:rPr lang="de-AT" sz="2400" dirty="0">
                <a:effectLst/>
              </a:rPr>
              <a:t>). </a:t>
            </a:r>
            <a:br>
              <a:rPr lang="de-AT" sz="2400" dirty="0">
                <a:effectLst/>
              </a:rPr>
            </a:br>
            <a:r>
              <a:rPr lang="de-AT" sz="2400" dirty="0">
                <a:effectLst/>
              </a:rPr>
              <a:t>27 </a:t>
            </a:r>
            <a:r>
              <a:rPr lang="de-AT" sz="2400" dirty="0" err="1">
                <a:effectLst/>
              </a:rPr>
              <a:t>splits</a:t>
            </a:r>
            <a:r>
              <a:rPr lang="de-AT" sz="2400" dirty="0">
                <a:effectLst/>
              </a:rPr>
              <a:t> in </a:t>
            </a:r>
            <a:r>
              <a:rPr lang="de-AT" sz="2400" dirty="0" err="1">
                <a:effectLst/>
              </a:rPr>
              <a:t>common</a:t>
            </a:r>
            <a:r>
              <a:rPr lang="de-AT" sz="2400" dirty="0">
                <a:effectLst/>
              </a:rPr>
              <a:t>.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CB24F7-776A-63AC-F20D-5F3A993E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8915" y="3068929"/>
            <a:ext cx="4840515" cy="37600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1E853FD-073D-3309-474D-F60BA3A95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50"/>
          <a:stretch/>
        </p:blipFill>
        <p:spPr>
          <a:xfrm>
            <a:off x="7650843" y="1445564"/>
            <a:ext cx="2260600" cy="14863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C7E4F1-2F35-2F21-3A9B-D81F9B2307FF}"/>
              </a:ext>
            </a:extLst>
          </p:cNvPr>
          <p:cNvSpPr txBox="1"/>
          <p:nvPr/>
        </p:nvSpPr>
        <p:spPr>
          <a:xfrm>
            <a:off x="10109141" y="2126621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all 28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AC3A44-2194-3502-741A-0F4E9FF83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4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C4147-94C8-5330-6F63-3567812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3325"/>
            <a:ext cx="10515600" cy="1325563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7AED76-FEC2-62C7-005E-5F701BF7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27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70460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359914-D425-C036-FE1E-5345783A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86" y="2385856"/>
            <a:ext cx="5080000" cy="32893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6C4D6A-0391-C542-3B30-6B16C257F694}"/>
              </a:ext>
            </a:extLst>
          </p:cNvPr>
          <p:cNvSpPr txBox="1"/>
          <p:nvPr/>
        </p:nvSpPr>
        <p:spPr>
          <a:xfrm>
            <a:off x="6996517" y="146252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install.packages</a:t>
            </a:r>
            <a:r>
              <a:rPr lang="de-DE" dirty="0"/>
              <a:t>("</a:t>
            </a:r>
            <a:r>
              <a:rPr lang="de-DE" dirty="0" err="1"/>
              <a:t>colorRamps</a:t>
            </a:r>
            <a:r>
              <a:rPr lang="de-DE" dirty="0"/>
              <a:t>")</a:t>
            </a:r>
          </a:p>
          <a:p>
            <a:r>
              <a:rPr lang="de-DE" dirty="0" err="1"/>
              <a:t>library</a:t>
            </a:r>
            <a:r>
              <a:rPr lang="de-DE" dirty="0"/>
              <a:t>(</a:t>
            </a:r>
            <a:r>
              <a:rPr lang="de-DE" dirty="0" err="1"/>
              <a:t>colorRamps</a:t>
            </a:r>
            <a:r>
              <a:rPr lang="de-DE" dirty="0"/>
              <a:t>)</a:t>
            </a:r>
          </a:p>
          <a:p>
            <a:r>
              <a:rPr lang="de-DE" dirty="0" err="1"/>
              <a:t>plot</a:t>
            </a:r>
            <a:r>
              <a:rPr lang="de-DE" dirty="0"/>
              <a:t>(1:14, </a:t>
            </a:r>
            <a:r>
              <a:rPr lang="de-DE" dirty="0" err="1"/>
              <a:t>col</a:t>
            </a:r>
            <a:r>
              <a:rPr lang="de-DE" dirty="0"/>
              <a:t>=</a:t>
            </a:r>
            <a:r>
              <a:rPr lang="de-DE" dirty="0" err="1"/>
              <a:t>rgb.tables</a:t>
            </a:r>
            <a:r>
              <a:rPr lang="de-DE" dirty="0"/>
              <a:t>(14), </a:t>
            </a:r>
            <a:r>
              <a:rPr lang="de-DE" dirty="0" err="1"/>
              <a:t>pch</a:t>
            </a:r>
            <a:r>
              <a:rPr lang="de-DE" dirty="0"/>
              <a:t>=19)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EC08908-D318-174F-6C80-D2BE4332AE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23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Annex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B8B918D-D0FA-5187-C7A4-0CF40883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1" y="3324206"/>
            <a:ext cx="3892336" cy="253917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79BEE99-74B7-862D-1435-98000E60973C}"/>
              </a:ext>
            </a:extLst>
          </p:cNvPr>
          <p:cNvSpPr txBox="1">
            <a:spLocks/>
          </p:cNvSpPr>
          <p:nvPr/>
        </p:nvSpPr>
        <p:spPr>
          <a:xfrm>
            <a:off x="927337" y="2218409"/>
            <a:ext cx="4767470" cy="1812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AT" sz="1800" dirty="0">
                <a:solidFill>
                  <a:srgbClr val="0000FF"/>
                </a:solidFill>
              </a:rPr>
              <a:t>&gt; par(</a:t>
            </a:r>
            <a:r>
              <a:rPr lang="de-AT" sz="1800" dirty="0" err="1">
                <a:solidFill>
                  <a:srgbClr val="0000FF"/>
                </a:solidFill>
              </a:rPr>
              <a:t>mar</a:t>
            </a:r>
            <a:r>
              <a:rPr lang="de-AT" sz="1800" dirty="0">
                <a:solidFill>
                  <a:srgbClr val="0000FF"/>
                </a:solidFill>
              </a:rPr>
              <a:t>=c(1,1,1,1))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sz="1800" dirty="0">
                <a:solidFill>
                  <a:srgbClr val="0000FF"/>
                </a:solidFill>
              </a:rPr>
              <a:t>&gt; </a:t>
            </a:r>
            <a:r>
              <a:rPr lang="de-AT" sz="1800" dirty="0" err="1">
                <a:solidFill>
                  <a:srgbClr val="0000FF"/>
                </a:solidFill>
              </a:rPr>
              <a:t>plot</a:t>
            </a:r>
            <a:r>
              <a:rPr lang="de-AT" sz="1800" dirty="0">
                <a:solidFill>
                  <a:srgbClr val="0000FF"/>
                </a:solidFill>
              </a:rPr>
              <a:t>(</a:t>
            </a:r>
            <a:r>
              <a:rPr lang="de-AT" sz="1800" dirty="0" err="1">
                <a:solidFill>
                  <a:srgbClr val="0000FF"/>
                </a:solidFill>
              </a:rPr>
              <a:t>tree_ml</a:t>
            </a:r>
            <a:r>
              <a:rPr lang="de-AT" sz="1800" dirty="0">
                <a:solidFill>
                  <a:srgbClr val="0000FF"/>
                </a:solidFill>
              </a:rPr>
              <a:t>, </a:t>
            </a:r>
            <a:r>
              <a:rPr lang="de-AT" sz="1800" dirty="0" err="1">
                <a:solidFill>
                  <a:srgbClr val="0000FF"/>
                </a:solidFill>
              </a:rPr>
              <a:t>tip.color</a:t>
            </a:r>
            <a:r>
              <a:rPr lang="de-AT" sz="1800" dirty="0">
                <a:solidFill>
                  <a:srgbClr val="0000FF"/>
                </a:solidFill>
              </a:rPr>
              <a:t> = </a:t>
            </a:r>
            <a:r>
              <a:rPr lang="de-AT" sz="1800" dirty="0" err="1">
                <a:solidFill>
                  <a:srgbClr val="0000FF"/>
                </a:solidFill>
              </a:rPr>
              <a:t>col</a:t>
            </a:r>
            <a:r>
              <a:rPr lang="de-AT" sz="1800" dirty="0">
                <a:solidFill>
                  <a:srgbClr val="0000FF"/>
                </a:solidFill>
              </a:rPr>
              <a:t>[</a:t>
            </a:r>
            <a:r>
              <a:rPr lang="de-AT" sz="1800" dirty="0" err="1">
                <a:solidFill>
                  <a:srgbClr val="0000FF"/>
                </a:solidFill>
              </a:rPr>
              <a:t>tree_ml$tip.label</a:t>
            </a:r>
            <a:r>
              <a:rPr lang="de-AT" sz="1800" dirty="0">
                <a:solidFill>
                  <a:srgbClr val="0000FF"/>
                </a:solidFill>
              </a:rPr>
              <a:t>], </a:t>
            </a:r>
            <a:r>
              <a:rPr lang="de-AT" sz="1800" dirty="0" err="1">
                <a:solidFill>
                  <a:srgbClr val="0000FF"/>
                </a:solidFill>
              </a:rPr>
              <a:t>y.lim</a:t>
            </a:r>
            <a:r>
              <a:rPr lang="de-AT" sz="1800" dirty="0">
                <a:solidFill>
                  <a:srgbClr val="0000FF"/>
                </a:solidFill>
              </a:rPr>
              <a:t> = c(1,35), </a:t>
            </a:r>
            <a:r>
              <a:rPr lang="de-AT" sz="1800" dirty="0" err="1">
                <a:solidFill>
                  <a:srgbClr val="0000FF"/>
                </a:solidFill>
              </a:rPr>
              <a:t>cex</a:t>
            </a:r>
            <a:r>
              <a:rPr lang="de-AT" sz="1800" dirty="0">
                <a:solidFill>
                  <a:srgbClr val="0000FF"/>
                </a:solidFill>
              </a:rPr>
              <a:t>=.5)</a:t>
            </a:r>
            <a:endParaRPr lang="de-DE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0A7E6B-885C-0582-ABB4-4AA933D92CB3}"/>
              </a:ext>
            </a:extLst>
          </p:cNvPr>
          <p:cNvSpPr txBox="1"/>
          <p:nvPr/>
        </p:nvSpPr>
        <p:spPr>
          <a:xfrm>
            <a:off x="7666620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1592BF0-6EC0-7362-A513-52FA7EF8AFFD}"/>
              </a:ext>
            </a:extLst>
          </p:cNvPr>
          <p:cNvSpPr txBox="1"/>
          <p:nvPr/>
        </p:nvSpPr>
        <p:spPr>
          <a:xfrm>
            <a:off x="1107899" y="15852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legend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DAC8642-BCB4-81FE-7B7F-368D0319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4FD00-21F4-DA47-B0C9-F634DEAA1C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101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CDD21D9-4DED-E794-3DF7-99455F67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Comments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529942-AAEA-684F-69ED-789940FA0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Maximum </a:t>
            </a:r>
            <a:r>
              <a:rPr lang="de-DE" dirty="0" err="1"/>
              <a:t>likelyhood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you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don‘t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need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add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them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0C98C0-D0EA-3849-0492-725B31A8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0208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C3A704-6A1E-1A47-AA5A-01B08567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085E0-5E1B-AFE2-D247-78991A796B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EADE1F-E414-36EF-1510-036B6BCE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2914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5B0404-0A03-A13B-F9F2-32EE19AC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80958-CBDA-EDE2-90B6-A85CFAE12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BAF3ED-6AEC-6A4D-820D-20A72F1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602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0C9CCD-AFFF-60CA-F8CA-B8135573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0BC2B-AEAC-E779-6CA1-8B63E3E9E6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4D59C-A31D-EB7B-C948-64883158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968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15506B-BC27-C59F-C36F-A17389C3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5EFDE-579F-BF5C-619C-EF86899E41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3D15E-800F-E38D-966B-9681195C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07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EF226B-CB52-0EB3-44FF-FE274E2A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1C48D-6154-DFA6-5508-44C0F460C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EAF117-AEEB-13CE-FA7F-6F8F79B0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3002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4B3D4F-1751-4B39-F828-A4CBDFA2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35B67-9E21-C50F-DA80-B69BBF2B8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D0176E-BB12-4AA9-F5A2-BB3452E3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9694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979213-2EED-DF12-A862-D1B4C944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8B485-377B-080F-1E0D-BA2C0E9B9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F49788-3706-82B7-1DA0-15AE7C7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AD4E-70E5-4B02-811D-77C70A12FE43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355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1233</Words>
  <Application>Microsoft Macintosh PowerPoint</Application>
  <PresentationFormat>Breitbild</PresentationFormat>
  <Paragraphs>148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Abadi</vt:lpstr>
      <vt:lpstr>Aptos</vt:lpstr>
      <vt:lpstr>Aptos Display</vt:lpstr>
      <vt:lpstr>Arial</vt:lpstr>
      <vt:lpstr>SF Pro Text</vt:lpstr>
      <vt:lpstr>Wingdings</vt:lpstr>
      <vt:lpstr>Office Theme</vt:lpstr>
      <vt:lpstr>Reconstruction and estimation of Phylogenetic tree</vt:lpstr>
      <vt:lpstr>Graphically represents the evolutionary history of the object.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Plotting in RStudio</vt:lpstr>
      <vt:lpstr># Install phangorn package in RStudio</vt:lpstr>
      <vt:lpstr># Shorten sequence names</vt:lpstr>
      <vt:lpstr># Alignment – Long sequence names</vt:lpstr>
      <vt:lpstr># Shorten sequence names</vt:lpstr>
      <vt:lpstr># Shorten sequence names</vt:lpstr>
      <vt:lpstr># Alignment – Shortened sequence names</vt:lpstr>
      <vt:lpstr># Generate and plot tree #1 </vt:lpstr>
      <vt:lpstr># Modify tree plot</vt:lpstr>
      <vt:lpstr># Modify tree plot – Font size</vt:lpstr>
      <vt:lpstr># Modify the plot – Node/Tip labels</vt:lpstr>
      <vt:lpstr># Modify tree plot – Color tip labels</vt:lpstr>
      <vt:lpstr># Modify tree plot – Add a legend</vt:lpstr>
      <vt:lpstr># Generate, plot and improve tree #2 </vt:lpstr>
      <vt:lpstr># Compare trees #1 (tree_ml) and #2 (tree_ml2)</vt:lpstr>
      <vt:lpstr>Thank you for your attention! </vt:lpstr>
      <vt:lpstr>PowerPoint-Präsentation</vt:lpstr>
      <vt:lpstr>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Karnatakam, Yellamma Deepthi</dc:creator>
  <cp:lastModifiedBy>Lanzmaier, Tina</cp:lastModifiedBy>
  <cp:revision>10</cp:revision>
  <dcterms:created xsi:type="dcterms:W3CDTF">2024-06-03T22:21:46Z</dcterms:created>
  <dcterms:modified xsi:type="dcterms:W3CDTF">2024-06-04T11:29:04Z</dcterms:modified>
</cp:coreProperties>
</file>